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7"/>
  </p:notesMasterIdLst>
  <p:handoutMasterIdLst>
    <p:handoutMasterId r:id="rId168"/>
  </p:handoutMasterIdLst>
  <p:sldIdLst>
    <p:sldId id="256" r:id="rId2"/>
    <p:sldId id="763" r:id="rId3"/>
    <p:sldId id="423" r:id="rId4"/>
    <p:sldId id="972" r:id="rId5"/>
    <p:sldId id="457" r:id="rId6"/>
    <p:sldId id="786" r:id="rId7"/>
    <p:sldId id="785" r:id="rId8"/>
    <p:sldId id="787" r:id="rId9"/>
    <p:sldId id="911" r:id="rId10"/>
    <p:sldId id="758" r:id="rId11"/>
    <p:sldId id="966" r:id="rId12"/>
    <p:sldId id="809" r:id="rId13"/>
    <p:sldId id="810" r:id="rId14"/>
    <p:sldId id="811" r:id="rId15"/>
    <p:sldId id="812" r:id="rId16"/>
    <p:sldId id="813" r:id="rId17"/>
    <p:sldId id="802" r:id="rId18"/>
    <p:sldId id="814" r:id="rId19"/>
    <p:sldId id="968" r:id="rId20"/>
    <p:sldId id="815" r:id="rId21"/>
    <p:sldId id="946" r:id="rId22"/>
    <p:sldId id="816" r:id="rId23"/>
    <p:sldId id="817" r:id="rId24"/>
    <p:sldId id="819" r:id="rId25"/>
    <p:sldId id="820" r:id="rId26"/>
    <p:sldId id="818" r:id="rId27"/>
    <p:sldId id="969" r:id="rId28"/>
    <p:sldId id="821" r:id="rId29"/>
    <p:sldId id="822" r:id="rId30"/>
    <p:sldId id="823" r:id="rId31"/>
    <p:sldId id="824" r:id="rId32"/>
    <p:sldId id="825" r:id="rId33"/>
    <p:sldId id="947" r:id="rId34"/>
    <p:sldId id="948" r:id="rId35"/>
    <p:sldId id="826" r:id="rId36"/>
    <p:sldId id="827" r:id="rId37"/>
    <p:sldId id="834" r:id="rId38"/>
    <p:sldId id="970" r:id="rId39"/>
    <p:sldId id="833" r:id="rId40"/>
    <p:sldId id="835" r:id="rId41"/>
    <p:sldId id="829" r:id="rId42"/>
    <p:sldId id="830" r:id="rId43"/>
    <p:sldId id="831" r:id="rId44"/>
    <p:sldId id="832" r:id="rId45"/>
    <p:sldId id="836" r:id="rId46"/>
    <p:sldId id="837" r:id="rId47"/>
    <p:sldId id="975" r:id="rId48"/>
    <p:sldId id="976" r:id="rId49"/>
    <p:sldId id="977" r:id="rId50"/>
    <p:sldId id="978" r:id="rId51"/>
    <p:sldId id="980" r:id="rId52"/>
    <p:sldId id="981" r:id="rId53"/>
    <p:sldId id="982" r:id="rId54"/>
    <p:sldId id="983" r:id="rId55"/>
    <p:sldId id="984" r:id="rId56"/>
    <p:sldId id="965" r:id="rId57"/>
    <p:sldId id="842" r:id="rId58"/>
    <p:sldId id="804" r:id="rId59"/>
    <p:sldId id="466" r:id="rId60"/>
    <p:sldId id="843" r:id="rId61"/>
    <p:sldId id="805" r:id="rId62"/>
    <p:sldId id="806" r:id="rId63"/>
    <p:sldId id="807" r:id="rId64"/>
    <p:sldId id="844" r:id="rId65"/>
    <p:sldId id="845" r:id="rId66"/>
    <p:sldId id="846" r:id="rId67"/>
    <p:sldId id="848" r:id="rId68"/>
    <p:sldId id="849" r:id="rId69"/>
    <p:sldId id="850" r:id="rId70"/>
    <p:sldId id="851" r:id="rId71"/>
    <p:sldId id="852" r:id="rId72"/>
    <p:sldId id="853" r:id="rId73"/>
    <p:sldId id="854" r:id="rId74"/>
    <p:sldId id="855" r:id="rId75"/>
    <p:sldId id="857" r:id="rId76"/>
    <p:sldId id="859" r:id="rId77"/>
    <p:sldId id="986" r:id="rId78"/>
    <p:sldId id="860" r:id="rId79"/>
    <p:sldId id="861" r:id="rId80"/>
    <p:sldId id="862" r:id="rId81"/>
    <p:sldId id="987" r:id="rId82"/>
    <p:sldId id="973" r:id="rId83"/>
    <p:sldId id="985" r:id="rId84"/>
    <p:sldId id="974" r:id="rId85"/>
    <p:sldId id="863" r:id="rId86"/>
    <p:sldId id="865" r:id="rId87"/>
    <p:sldId id="988" r:id="rId88"/>
    <p:sldId id="866" r:id="rId89"/>
    <p:sldId id="867" r:id="rId90"/>
    <p:sldId id="868" r:id="rId91"/>
    <p:sldId id="964" r:id="rId92"/>
    <p:sldId id="874" r:id="rId93"/>
    <p:sldId id="877" r:id="rId94"/>
    <p:sldId id="878" r:id="rId95"/>
    <p:sldId id="879" r:id="rId96"/>
    <p:sldId id="881" r:id="rId97"/>
    <p:sldId id="880" r:id="rId98"/>
    <p:sldId id="882" r:id="rId99"/>
    <p:sldId id="884" r:id="rId100"/>
    <p:sldId id="883" r:id="rId101"/>
    <p:sldId id="885" r:id="rId102"/>
    <p:sldId id="893" r:id="rId103"/>
    <p:sldId id="887" r:id="rId104"/>
    <p:sldId id="886" r:id="rId105"/>
    <p:sldId id="888" r:id="rId106"/>
    <p:sldId id="889" r:id="rId107"/>
    <p:sldId id="890" r:id="rId108"/>
    <p:sldId id="891" r:id="rId109"/>
    <p:sldId id="892" r:id="rId110"/>
    <p:sldId id="895" r:id="rId111"/>
    <p:sldId id="896" r:id="rId112"/>
    <p:sldId id="942" r:id="rId113"/>
    <p:sldId id="943" r:id="rId114"/>
    <p:sldId id="872" r:id="rId115"/>
    <p:sldId id="898" r:id="rId116"/>
    <p:sldId id="899" r:id="rId117"/>
    <p:sldId id="900" r:id="rId118"/>
    <p:sldId id="945" r:id="rId119"/>
    <p:sldId id="901" r:id="rId120"/>
    <p:sldId id="944" r:id="rId121"/>
    <p:sldId id="949" r:id="rId122"/>
    <p:sldId id="950" r:id="rId123"/>
    <p:sldId id="951" r:id="rId124"/>
    <p:sldId id="952" r:id="rId125"/>
    <p:sldId id="953" r:id="rId126"/>
    <p:sldId id="954" r:id="rId127"/>
    <p:sldId id="955" r:id="rId128"/>
    <p:sldId id="956" r:id="rId129"/>
    <p:sldId id="957" r:id="rId130"/>
    <p:sldId id="958" r:id="rId131"/>
    <p:sldId id="959" r:id="rId132"/>
    <p:sldId id="960" r:id="rId133"/>
    <p:sldId id="961" r:id="rId134"/>
    <p:sldId id="962" r:id="rId135"/>
    <p:sldId id="963" r:id="rId136"/>
    <p:sldId id="897" r:id="rId137"/>
    <p:sldId id="913" r:id="rId138"/>
    <p:sldId id="971" r:id="rId139"/>
    <p:sldId id="914" r:id="rId140"/>
    <p:sldId id="915" r:id="rId141"/>
    <p:sldId id="916" r:id="rId142"/>
    <p:sldId id="917" r:id="rId143"/>
    <p:sldId id="918" r:id="rId144"/>
    <p:sldId id="919" r:id="rId145"/>
    <p:sldId id="923" r:id="rId146"/>
    <p:sldId id="924" r:id="rId147"/>
    <p:sldId id="925" r:id="rId148"/>
    <p:sldId id="926" r:id="rId149"/>
    <p:sldId id="927" r:id="rId150"/>
    <p:sldId id="928" r:id="rId151"/>
    <p:sldId id="931" r:id="rId152"/>
    <p:sldId id="932" r:id="rId153"/>
    <p:sldId id="933" r:id="rId154"/>
    <p:sldId id="935" r:id="rId155"/>
    <p:sldId id="936" r:id="rId156"/>
    <p:sldId id="940" r:id="rId157"/>
    <p:sldId id="941" r:id="rId158"/>
    <p:sldId id="909" r:id="rId159"/>
    <p:sldId id="903" r:id="rId160"/>
    <p:sldId id="904" r:id="rId161"/>
    <p:sldId id="905" r:id="rId162"/>
    <p:sldId id="906" r:id="rId163"/>
    <p:sldId id="907" r:id="rId164"/>
    <p:sldId id="908" r:id="rId165"/>
    <p:sldId id="260" r:id="rId166"/>
  </p:sldIdLst>
  <p:sldSz cx="9901238"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69"/>
        <p:guide pos="3119"/>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pPr/>
              <a:t>2019/11/2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pPr/>
              <a:t>‹#›</a:t>
            </a:fld>
            <a:endParaRPr lang="zh-CN" altLang="en-US"/>
          </a:p>
        </p:txBody>
      </p:sp>
    </p:spTree>
    <p:extLst>
      <p:ext uri="{BB962C8B-B14F-4D97-AF65-F5344CB8AC3E}">
        <p14:creationId xmlns:p14="http://schemas.microsoft.com/office/powerpoint/2010/main" val="345215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pPr/>
              <a:t>2019/11/2</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pPr/>
              <a:t>‹#›</a:t>
            </a:fld>
            <a:endParaRPr lang="zh-CN" altLang="en-US"/>
          </a:p>
        </p:txBody>
      </p:sp>
    </p:spTree>
    <p:extLst>
      <p:ext uri="{BB962C8B-B14F-4D97-AF65-F5344CB8AC3E}">
        <p14:creationId xmlns:p14="http://schemas.microsoft.com/office/powerpoint/2010/main" val="263677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a:t>
            </a:fld>
            <a:endParaRPr lang="zh-CN" altLang="en-US"/>
          </a:p>
        </p:txBody>
      </p:sp>
    </p:spTree>
    <p:extLst>
      <p:ext uri="{BB962C8B-B14F-4D97-AF65-F5344CB8AC3E}">
        <p14:creationId xmlns:p14="http://schemas.microsoft.com/office/powerpoint/2010/main" val="427972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itchFamily="34" charset="0"/>
                <a:cs typeface="Arial" pitchFamily="34" charset="0"/>
              </a:rPr>
              <a:t>Protobuf </a:t>
            </a:r>
            <a:r>
              <a:rPr lang="zh-CN" altLang="en-US" smtClean="0">
                <a:latin typeface="Arial" pitchFamily="34" charset="0"/>
                <a:cs typeface="Arial" pitchFamily="34" charset="0"/>
              </a:rPr>
              <a:t>是以 </a:t>
            </a:r>
            <a:r>
              <a:rPr lang="en-US" altLang="zh-CN" smtClean="0">
                <a:latin typeface="Arial" pitchFamily="34" charset="0"/>
                <a:cs typeface="Arial" pitchFamily="34" charset="0"/>
              </a:rPr>
              <a:t>message </a:t>
            </a:r>
            <a:r>
              <a:rPr lang="zh-CN" altLang="en-US" smtClean="0">
                <a:latin typeface="Arial" pitchFamily="34" charset="0"/>
                <a:cs typeface="Arial" pitchFamily="34" charset="0"/>
              </a:rPr>
              <a:t>的方式来管理数据的</a:t>
            </a:r>
            <a:endParaRPr lang="en-US" altLang="zh-CN" smtClean="0">
              <a:latin typeface="Arial" pitchFamily="34" charset="0"/>
              <a:cs typeface="Arial" pitchFamily="34" charset="0"/>
            </a:endParaRPr>
          </a:p>
          <a:p>
            <a:pPr eaLnBrk="1" hangingPunct="1"/>
            <a:r>
              <a:rPr lang="zh-CN" altLang="en-US" smtClean="0">
                <a:latin typeface="Arial" pitchFamily="34" charset="0"/>
                <a:ea typeface="宋体" charset="-122"/>
                <a:cs typeface="Arial" pitchFamily="34" charset="0"/>
              </a:rPr>
              <a:t>可以简单理解 </a:t>
            </a:r>
            <a:r>
              <a:rPr lang="en-US" altLang="zh-CN" smtClean="0">
                <a:latin typeface="Arial" pitchFamily="34" charset="0"/>
                <a:ea typeface="宋体" charset="-122"/>
                <a:cs typeface="Arial" pitchFamily="34" charset="0"/>
              </a:rPr>
              <a:t>Pojo </a:t>
            </a:r>
            <a:r>
              <a:rPr lang="zh-CN" altLang="en-US" smtClean="0">
                <a:latin typeface="Arial" pitchFamily="34" charset="0"/>
                <a:ea typeface="宋体" charset="-122"/>
                <a:cs typeface="Arial" pitchFamily="34" charset="0"/>
              </a:rPr>
              <a:t>对应 </a:t>
            </a:r>
            <a:r>
              <a:rPr lang="en-US" altLang="zh-CN" smtClean="0">
                <a:latin typeface="Arial" pitchFamily="34" charset="0"/>
                <a:ea typeface="宋体" charset="-122"/>
                <a:cs typeface="Arial" pitchFamily="34" charset="0"/>
              </a:rPr>
              <a:t>message</a:t>
            </a:r>
          </a:p>
          <a:p>
            <a:pPr eaLnBrk="1" hangingPunct="1"/>
            <a:endParaRPr lang="en-US" altLang="zh-CN" smtClean="0">
              <a:latin typeface="Arial" pitchFamily="34" charset="0"/>
              <a:ea typeface="宋体" charset="-122"/>
              <a:cs typeface="Arial" pitchFamily="34" charset="0"/>
            </a:endParaRPr>
          </a:p>
          <a:p>
            <a:pPr eaLnBrk="1" hangingPunct="1"/>
            <a:r>
              <a:rPr lang="zh-CN" altLang="en-US" smtClean="0">
                <a:latin typeface="Arial" pitchFamily="34" charset="0"/>
                <a:cs typeface="Arial" pitchFamily="34" charset="0"/>
              </a:rPr>
              <a:t>有的公司已经开始抛弃</a:t>
            </a:r>
            <a:r>
              <a:rPr lang="en-US" altLang="zh-CN" smtClean="0">
                <a:latin typeface="Arial" pitchFamily="34" charset="0"/>
                <a:cs typeface="Arial" pitchFamily="34" charset="0"/>
              </a:rPr>
              <a:t>http+json,</a:t>
            </a:r>
            <a:r>
              <a:rPr lang="zh-CN" altLang="en-US" smtClean="0">
                <a:latin typeface="Arial" pitchFamily="34" charset="0"/>
                <a:cs typeface="Arial" pitchFamily="34" charset="0"/>
              </a:rPr>
              <a:t>开始走向</a:t>
            </a:r>
            <a:r>
              <a:rPr lang="en-US" altLang="zh-CN" smtClean="0">
                <a:latin typeface="Arial" pitchFamily="34" charset="0"/>
                <a:cs typeface="Arial" pitchFamily="34" charset="0"/>
              </a:rPr>
              <a:t>tcp+protobuf</a:t>
            </a:r>
            <a:r>
              <a:rPr lang="zh-CN" altLang="en-US" smtClean="0">
                <a:latin typeface="Arial" pitchFamily="34" charset="0"/>
                <a:cs typeface="Arial" pitchFamily="34" charset="0"/>
              </a:rPr>
              <a:t>的路线了</a:t>
            </a:r>
            <a:endParaRPr lang="en-US" altLang="zh-CN" smtClean="0">
              <a:latin typeface="Arial" pitchFamily="34" charset="0"/>
              <a:ea typeface="宋体" charset="-122"/>
              <a:cs typeface="Arial" pitchFamily="34" charset="0"/>
            </a:endParaRPr>
          </a:p>
          <a:p>
            <a:pPr eaLnBrk="1" hangingPunct="1"/>
            <a:endParaRPr lang="en-US" altLang="zh-CN" smtClean="0">
              <a:latin typeface="Arial" pitchFamily="34" charset="0"/>
              <a:ea typeface="宋体" charset="-122"/>
              <a:cs typeface="Arial" pitchFamily="34" charset="0"/>
            </a:endParaRPr>
          </a:p>
          <a:p>
            <a:pPr eaLnBrk="1" hangingPunct="1"/>
            <a:r>
              <a:rPr lang="zh-CN" altLang="en-US" b="1" smtClean="0">
                <a:solidFill>
                  <a:srgbClr val="DA0000"/>
                </a:solidFill>
                <a:latin typeface="Arial" pitchFamily="34" charset="0"/>
                <a:cs typeface="Arial" pitchFamily="34" charset="0"/>
              </a:rPr>
              <a:t>跨语言</a:t>
            </a:r>
            <a:r>
              <a:rPr lang="zh-CN" altLang="en-US" smtClean="0">
                <a:latin typeface="Arial" pitchFamily="34" charset="0"/>
                <a:cs typeface="Arial" pitchFamily="34" charset="0"/>
              </a:rPr>
              <a:t>，即</a:t>
            </a:r>
            <a:r>
              <a:rPr lang="en-US" altLang="zh-CN" smtClean="0">
                <a:latin typeface="Arial" pitchFamily="34" charset="0"/>
                <a:cs typeface="Arial" pitchFamily="34" charset="0"/>
              </a:rPr>
              <a:t>[</a:t>
            </a:r>
            <a:r>
              <a:rPr lang="zh-CN" altLang="en-US" smtClean="0">
                <a:latin typeface="Arial" pitchFamily="34" charset="0"/>
                <a:cs typeface="Arial" pitchFamily="34" charset="0"/>
              </a:rPr>
              <a:t>客户端和服务器端可以是不同的语言编写的</a:t>
            </a:r>
            <a:r>
              <a:rPr lang="en-US" altLang="zh-CN" smtClean="0">
                <a:latin typeface="Arial" pitchFamily="34" charset="0"/>
                <a:cs typeface="Arial" pitchFamily="34" charset="0"/>
              </a:rPr>
              <a:t>] </a:t>
            </a:r>
            <a:r>
              <a:rPr lang="zh-CN" altLang="en-US" smtClean="0">
                <a:latin typeface="Arial" pitchFamily="34" charset="0"/>
                <a:cs typeface="Arial" pitchFamily="34" charset="0"/>
              </a:rPr>
              <a:t>（</a:t>
            </a:r>
            <a:r>
              <a:rPr lang="zh-CN" altLang="en-US" b="1" smtClean="0">
                <a:solidFill>
                  <a:srgbClr val="DA0000"/>
                </a:solidFill>
                <a:latin typeface="Arial" pitchFamily="34" charset="0"/>
                <a:cs typeface="Arial" pitchFamily="34" charset="0"/>
              </a:rPr>
              <a:t>支持目前绝大多数语言</a:t>
            </a:r>
            <a:r>
              <a:rPr lang="zh-CN" altLang="en-US" smtClean="0">
                <a:latin typeface="Arial" pitchFamily="34" charset="0"/>
                <a:cs typeface="Arial" pitchFamily="34" charset="0"/>
              </a:rPr>
              <a:t>，例如 </a:t>
            </a:r>
            <a:r>
              <a:rPr lang="en-US" altLang="zh-CN" smtClean="0">
                <a:latin typeface="Arial" pitchFamily="34" charset="0"/>
                <a:cs typeface="Arial" pitchFamily="34" charset="0"/>
              </a:rPr>
              <a:t>C++</a:t>
            </a:r>
            <a:r>
              <a:rPr lang="zh-CN" altLang="en-US" smtClean="0">
                <a:latin typeface="Arial" pitchFamily="34" charset="0"/>
                <a:cs typeface="Arial" pitchFamily="34" charset="0"/>
              </a:rPr>
              <a:t>、</a:t>
            </a:r>
            <a:r>
              <a:rPr lang="en-US" altLang="zh-CN" smtClean="0">
                <a:latin typeface="Arial" pitchFamily="34" charset="0"/>
                <a:cs typeface="Arial" pitchFamily="34" charset="0"/>
              </a:rPr>
              <a:t>C#</a:t>
            </a:r>
            <a:r>
              <a:rPr lang="zh-CN" altLang="en-US" smtClean="0">
                <a:latin typeface="Arial" pitchFamily="34" charset="0"/>
                <a:cs typeface="Arial" pitchFamily="34" charset="0"/>
              </a:rPr>
              <a:t>、</a:t>
            </a:r>
            <a:r>
              <a:rPr lang="en-US" altLang="zh-CN" smtClean="0">
                <a:latin typeface="Arial" pitchFamily="34" charset="0"/>
                <a:cs typeface="Arial" pitchFamily="34" charset="0"/>
              </a:rPr>
              <a:t>Java</a:t>
            </a:r>
            <a:r>
              <a:rPr lang="zh-CN" altLang="en-US" smtClean="0">
                <a:latin typeface="Arial" pitchFamily="34" charset="0"/>
                <a:cs typeface="Arial" pitchFamily="34" charset="0"/>
              </a:rPr>
              <a:t>、</a:t>
            </a:r>
            <a:r>
              <a:rPr lang="en-US" altLang="zh-CN" smtClean="0">
                <a:latin typeface="Arial" pitchFamily="34" charset="0"/>
                <a:cs typeface="Arial" pitchFamily="34" charset="0"/>
              </a:rPr>
              <a:t>python </a:t>
            </a:r>
            <a:r>
              <a:rPr lang="zh-CN" altLang="en-US" smtClean="0">
                <a:latin typeface="Arial" pitchFamily="34" charset="0"/>
                <a:cs typeface="Arial" pitchFamily="34" charset="0"/>
              </a:rPr>
              <a:t>等）</a:t>
            </a:r>
            <a:endParaRPr lang="en-US" altLang="zh-CN" smtClean="0">
              <a:latin typeface="Arial" pitchFamily="34" charset="0"/>
              <a:cs typeface="Arial" pitchFamily="34" charset="0"/>
            </a:endParaRPr>
          </a:p>
          <a:p>
            <a:pPr eaLnBrk="1" hangingPunct="1"/>
            <a:r>
              <a:rPr lang="en-US" altLang="zh-CN" smtClean="0">
                <a:latin typeface="Arial" pitchFamily="34" charset="0"/>
                <a:ea typeface="宋体" charset="-122"/>
                <a:cs typeface="Arial" pitchFamily="34" charset="0"/>
              </a:rPr>
              <a:t>,</a:t>
            </a:r>
            <a:r>
              <a:rPr lang="zh-CN" altLang="en-US" smtClean="0">
                <a:latin typeface="Arial" pitchFamily="34" charset="0"/>
                <a:ea typeface="宋体" charset="-122"/>
                <a:cs typeface="Arial" pitchFamily="34" charset="0"/>
              </a:rPr>
              <a:t>说明，还</a:t>
            </a:r>
            <a:r>
              <a:rPr lang="zh-CN" altLang="en-US" smtClean="0">
                <a:solidFill>
                  <a:srgbClr val="DA0000"/>
                </a:solidFill>
                <a:latin typeface="Arial" pitchFamily="34" charset="0"/>
                <a:ea typeface="宋体" charset="-122"/>
                <a:cs typeface="Arial" pitchFamily="34" charset="0"/>
              </a:rPr>
              <a:t>是需要生成各个语言需要使用的</a:t>
            </a:r>
            <a:r>
              <a:rPr lang="zh-CN" altLang="en-US" baseline="0" smtClean="0">
                <a:solidFill>
                  <a:srgbClr val="DA0000"/>
                </a:solidFill>
                <a:latin typeface="Arial" pitchFamily="34" charset="0"/>
                <a:ea typeface="宋体" charset="-122"/>
                <a:cs typeface="Arial" pitchFamily="34" charset="0"/>
              </a:rPr>
              <a:t> </a:t>
            </a:r>
            <a:r>
              <a:rPr lang="en-US" altLang="zh-CN" baseline="0" smtClean="0">
                <a:solidFill>
                  <a:srgbClr val="DA0000"/>
                </a:solidFill>
                <a:latin typeface="Arial" pitchFamily="34" charset="0"/>
                <a:ea typeface="宋体" charset="-122"/>
                <a:cs typeface="Arial" pitchFamily="34" charset="0"/>
              </a:rPr>
              <a:t>Pojo </a:t>
            </a:r>
            <a:r>
              <a:rPr lang="zh-CN" altLang="en-US" baseline="0" smtClean="0">
                <a:latin typeface="Arial" pitchFamily="34" charset="0"/>
                <a:ea typeface="宋体" charset="-122"/>
                <a:cs typeface="Arial" pitchFamily="34" charset="0"/>
              </a:rPr>
              <a:t>文件</a:t>
            </a:r>
            <a:r>
              <a:rPr lang="en-US" altLang="zh-CN" baseline="0" smtClean="0">
                <a:latin typeface="Arial" pitchFamily="34" charset="0"/>
                <a:ea typeface="宋体" charset="-122"/>
                <a:cs typeface="Arial" pitchFamily="34" charset="0"/>
              </a:rPr>
              <a:t>[</a:t>
            </a:r>
            <a:r>
              <a:rPr lang="zh-CN" altLang="en-US" baseline="0" smtClean="0">
                <a:latin typeface="Arial" pitchFamily="34" charset="0"/>
                <a:ea typeface="宋体" charset="-122"/>
                <a:cs typeface="Arial" pitchFamily="34" charset="0"/>
              </a:rPr>
              <a:t>比如客户端是</a:t>
            </a:r>
            <a:r>
              <a:rPr lang="en-US" altLang="zh-CN" baseline="0" smtClean="0">
                <a:latin typeface="Arial" pitchFamily="34" charset="0"/>
                <a:ea typeface="宋体" charset="-122"/>
                <a:cs typeface="Arial" pitchFamily="34" charset="0"/>
              </a:rPr>
              <a:t>Java ,</a:t>
            </a:r>
            <a:r>
              <a:rPr lang="zh-CN" altLang="en-US" baseline="0" smtClean="0">
                <a:latin typeface="Arial" pitchFamily="34" charset="0"/>
                <a:ea typeface="宋体" charset="-122"/>
                <a:cs typeface="Arial" pitchFamily="34" charset="0"/>
              </a:rPr>
              <a:t>就使用</a:t>
            </a:r>
            <a:r>
              <a:rPr lang="en-US" altLang="zh-CN" baseline="0" smtClean="0">
                <a:latin typeface="Arial" pitchFamily="34" charset="0"/>
                <a:ea typeface="宋体" charset="-122"/>
                <a:cs typeface="Arial" pitchFamily="34" charset="0"/>
              </a:rPr>
              <a:t>protobuf </a:t>
            </a:r>
            <a:r>
              <a:rPr lang="zh-CN" altLang="en-US" baseline="0" smtClean="0">
                <a:latin typeface="Arial" pitchFamily="34" charset="0"/>
                <a:ea typeface="宋体" charset="-122"/>
                <a:cs typeface="Arial" pitchFamily="34" charset="0"/>
              </a:rPr>
              <a:t>生成</a:t>
            </a:r>
            <a:r>
              <a:rPr lang="en-US" altLang="zh-CN" baseline="0" smtClean="0">
                <a:latin typeface="Arial" pitchFamily="34" charset="0"/>
                <a:ea typeface="宋体" charset="-122"/>
                <a:cs typeface="Arial" pitchFamily="34" charset="0"/>
              </a:rPr>
              <a:t>pojo </a:t>
            </a:r>
            <a:r>
              <a:rPr lang="zh-CN" altLang="en-US" baseline="0" smtClean="0">
                <a:latin typeface="Arial" pitchFamily="34" charset="0"/>
                <a:ea typeface="宋体" charset="-122"/>
                <a:cs typeface="Arial" pitchFamily="34" charset="0"/>
              </a:rPr>
              <a:t>对应 </a:t>
            </a:r>
            <a:r>
              <a:rPr lang="en-US" altLang="zh-CN" baseline="0" smtClean="0">
                <a:latin typeface="Arial" pitchFamily="34" charset="0"/>
                <a:ea typeface="宋体" charset="-122"/>
                <a:cs typeface="Arial" pitchFamily="34" charset="0"/>
              </a:rPr>
              <a:t>java</a:t>
            </a:r>
            <a:r>
              <a:rPr lang="zh-CN" altLang="en-US" baseline="0" smtClean="0">
                <a:latin typeface="Arial" pitchFamily="34" charset="0"/>
                <a:ea typeface="宋体" charset="-122"/>
                <a:cs typeface="Arial" pitchFamily="34" charset="0"/>
              </a:rPr>
              <a:t>代码，如果服务器端是</a:t>
            </a:r>
            <a:r>
              <a:rPr lang="en-US" altLang="zh-CN" baseline="0" smtClean="0">
                <a:latin typeface="Arial" pitchFamily="34" charset="0"/>
                <a:ea typeface="宋体" charset="-122"/>
                <a:cs typeface="Arial" pitchFamily="34" charset="0"/>
              </a:rPr>
              <a:t>python, </a:t>
            </a:r>
            <a:r>
              <a:rPr lang="zh-CN" altLang="en-US" baseline="0" smtClean="0">
                <a:latin typeface="Arial" pitchFamily="34" charset="0"/>
                <a:ea typeface="宋体" charset="-122"/>
                <a:cs typeface="Arial" pitchFamily="34" charset="0"/>
              </a:rPr>
              <a:t>就用</a:t>
            </a:r>
            <a:r>
              <a:rPr lang="en-US" altLang="zh-CN" baseline="0" smtClean="0">
                <a:latin typeface="Arial" pitchFamily="34" charset="0"/>
                <a:ea typeface="宋体" charset="-122"/>
                <a:cs typeface="Arial" pitchFamily="34" charset="0"/>
              </a:rPr>
              <a:t>protobuf </a:t>
            </a:r>
            <a:r>
              <a:rPr lang="zh-CN" altLang="en-US" baseline="0" smtClean="0">
                <a:latin typeface="Arial" pitchFamily="34" charset="0"/>
                <a:ea typeface="宋体" charset="-122"/>
                <a:cs typeface="Arial" pitchFamily="34" charset="0"/>
              </a:rPr>
              <a:t>生成</a:t>
            </a:r>
            <a:r>
              <a:rPr lang="en-US" altLang="zh-CN" baseline="0" smtClean="0">
                <a:latin typeface="Arial" pitchFamily="34" charset="0"/>
                <a:ea typeface="宋体" charset="-122"/>
                <a:cs typeface="Arial" pitchFamily="34" charset="0"/>
              </a:rPr>
              <a:t>pojo </a:t>
            </a:r>
            <a:r>
              <a:rPr lang="zh-CN" altLang="en-US" baseline="0" smtClean="0">
                <a:latin typeface="Arial" pitchFamily="34" charset="0"/>
                <a:ea typeface="宋体" charset="-122"/>
                <a:cs typeface="Arial" pitchFamily="34" charset="0"/>
              </a:rPr>
              <a:t>对应的</a:t>
            </a:r>
            <a:r>
              <a:rPr lang="en-US" altLang="zh-CN" baseline="0" smtClean="0">
                <a:latin typeface="Arial" pitchFamily="34" charset="0"/>
                <a:ea typeface="宋体" charset="-122"/>
                <a:cs typeface="Arial" pitchFamily="34" charset="0"/>
              </a:rPr>
              <a:t>python </a:t>
            </a:r>
            <a:r>
              <a:rPr lang="zh-CN" altLang="en-US" baseline="0" smtClean="0">
                <a:latin typeface="Arial" pitchFamily="34" charset="0"/>
                <a:ea typeface="宋体" charset="-122"/>
                <a:cs typeface="Arial" pitchFamily="34" charset="0"/>
              </a:rPr>
              <a:t>代码</a:t>
            </a:r>
            <a:r>
              <a:rPr lang="en-US" altLang="zh-CN" baseline="0" smtClean="0">
                <a:latin typeface="Arial" pitchFamily="34" charset="0"/>
                <a:ea typeface="宋体" charset="-122"/>
                <a:cs typeface="Arial" pitchFamily="34" charset="0"/>
              </a:rPr>
              <a:t>, ]</a:t>
            </a:r>
            <a:endParaRPr lang="en-US" altLang="zh-CN" smtClean="0">
              <a:latin typeface="Arial" pitchFamily="34" charset="0"/>
              <a:ea typeface="宋体" charset="-122"/>
              <a:cs typeface="Arial" pitchFamily="34" charset="0"/>
            </a:endParaRPr>
          </a:p>
          <a:p>
            <a:pPr eaLnBrk="1" hangingPunct="1"/>
            <a:endParaRPr lang="en-US" altLang="zh-CN" smtClean="0">
              <a:latin typeface="Arial" pitchFamily="34" charset="0"/>
              <a:ea typeface="宋体" charset="-122"/>
              <a:cs typeface="Arial" pitchFamily="34" charset="0"/>
            </a:endParaRPr>
          </a:p>
          <a:p>
            <a:pPr eaLnBrk="1" hangingPunct="1"/>
            <a:r>
              <a:rPr lang="zh-CN" altLang="en-US" smtClean="0">
                <a:latin typeface="Arial" pitchFamily="34" charset="0"/>
                <a:cs typeface="Arial" pitchFamily="34" charset="0"/>
              </a:rPr>
              <a:t>使用 </a:t>
            </a:r>
            <a:r>
              <a:rPr lang="en-US" altLang="zh-CN" smtClean="0">
                <a:latin typeface="Arial" pitchFamily="34" charset="0"/>
                <a:cs typeface="Arial" pitchFamily="34" charset="0"/>
              </a:rPr>
              <a:t>protobuf </a:t>
            </a:r>
            <a:r>
              <a:rPr lang="zh-CN" altLang="en-US" smtClean="0">
                <a:latin typeface="Arial" pitchFamily="34" charset="0"/>
                <a:cs typeface="Arial" pitchFamily="34" charset="0"/>
              </a:rPr>
              <a:t>编译器能自动生成代码，</a:t>
            </a:r>
            <a:r>
              <a:rPr lang="en-US" altLang="zh-CN" smtClean="0">
                <a:latin typeface="Arial" pitchFamily="34" charset="0"/>
                <a:cs typeface="Arial" pitchFamily="34" charset="0"/>
              </a:rPr>
              <a:t>Protobuf </a:t>
            </a:r>
            <a:r>
              <a:rPr lang="zh-CN" altLang="en-US" smtClean="0">
                <a:latin typeface="Arial" pitchFamily="34" charset="0"/>
                <a:cs typeface="Arial" pitchFamily="34" charset="0"/>
              </a:rPr>
              <a:t>是将类的定义使用</a:t>
            </a:r>
            <a:r>
              <a:rPr lang="en-US" altLang="zh-CN" smtClean="0">
                <a:latin typeface="Arial" pitchFamily="34" charset="0"/>
                <a:cs typeface="Arial" pitchFamily="34" charset="0"/>
              </a:rPr>
              <a:t>.proto </a:t>
            </a:r>
            <a:r>
              <a:rPr lang="zh-CN" altLang="en-US" smtClean="0">
                <a:latin typeface="Arial" pitchFamily="34" charset="0"/>
                <a:cs typeface="Arial" pitchFamily="34" charset="0"/>
              </a:rPr>
              <a:t>文件进行描述</a:t>
            </a:r>
            <a:r>
              <a:rPr lang="en-US" altLang="zh-CN" smtClean="0">
                <a:latin typeface="Arial" pitchFamily="34" charset="0"/>
                <a:cs typeface="Arial" pitchFamily="34" charset="0"/>
              </a:rPr>
              <a:t>, </a:t>
            </a:r>
            <a:r>
              <a:rPr lang="zh-CN" altLang="en-US" smtClean="0">
                <a:latin typeface="Arial" pitchFamily="34" charset="0"/>
                <a:cs typeface="Arial" pitchFamily="34" charset="0"/>
              </a:rPr>
              <a:t>说明，在</a:t>
            </a:r>
            <a:r>
              <a:rPr lang="en-US" altLang="zh-CN" smtClean="0">
                <a:latin typeface="Arial" pitchFamily="34" charset="0"/>
                <a:cs typeface="Arial" pitchFamily="34" charset="0"/>
              </a:rPr>
              <a:t>idea </a:t>
            </a:r>
            <a:r>
              <a:rPr lang="zh-CN" altLang="en-US" smtClean="0">
                <a:latin typeface="Arial" pitchFamily="34" charset="0"/>
                <a:cs typeface="Arial" pitchFamily="34" charset="0"/>
              </a:rPr>
              <a:t>中编写 </a:t>
            </a:r>
            <a:r>
              <a:rPr lang="en-US" altLang="zh-CN" smtClean="0">
                <a:latin typeface="Arial" pitchFamily="34" charset="0"/>
                <a:cs typeface="Arial" pitchFamily="34" charset="0"/>
              </a:rPr>
              <a:t>.proto </a:t>
            </a:r>
            <a:r>
              <a:rPr lang="zh-CN" altLang="en-US" smtClean="0">
                <a:latin typeface="Arial" pitchFamily="34" charset="0"/>
                <a:cs typeface="Arial" pitchFamily="34" charset="0"/>
              </a:rPr>
              <a:t>文件时，</a:t>
            </a:r>
            <a:r>
              <a:rPr lang="zh-CN" altLang="en-US" b="1" smtClean="0">
                <a:solidFill>
                  <a:srgbClr val="DA0000"/>
                </a:solidFill>
                <a:latin typeface="Arial" pitchFamily="34" charset="0"/>
                <a:cs typeface="Arial" pitchFamily="34" charset="0"/>
              </a:rPr>
              <a:t>会自动提示是否下载 </a:t>
            </a:r>
            <a:r>
              <a:rPr lang="en-US" altLang="zh-CN" b="1" smtClean="0">
                <a:solidFill>
                  <a:srgbClr val="DA0000"/>
                </a:solidFill>
                <a:latin typeface="Arial" pitchFamily="34" charset="0"/>
                <a:cs typeface="Arial" pitchFamily="34" charset="0"/>
              </a:rPr>
              <a:t>.ptotot </a:t>
            </a:r>
            <a:r>
              <a:rPr lang="zh-CN" altLang="en-US" b="1" smtClean="0">
                <a:solidFill>
                  <a:srgbClr val="DA0000"/>
                </a:solidFill>
                <a:latin typeface="Arial" pitchFamily="34" charset="0"/>
                <a:cs typeface="Arial" pitchFamily="34" charset="0"/>
              </a:rPr>
              <a:t>编写插件</a:t>
            </a:r>
            <a:r>
              <a:rPr lang="en-US" altLang="zh-CN" smtClean="0">
                <a:latin typeface="Arial" pitchFamily="34" charset="0"/>
                <a:cs typeface="Arial" pitchFamily="34" charset="0"/>
              </a:rPr>
              <a:t>. </a:t>
            </a:r>
            <a:r>
              <a:rPr lang="zh-CN" altLang="en-US" smtClean="0">
                <a:latin typeface="Arial" pitchFamily="34" charset="0"/>
                <a:cs typeface="Arial"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itchFamily="34" charset="0"/>
                <a:cs typeface="Arial" pitchFamily="34" charset="0"/>
              </a:rPr>
              <a:t>Protobuf </a:t>
            </a:r>
            <a:r>
              <a:rPr lang="zh-CN" altLang="en-US" smtClean="0">
                <a:latin typeface="Arial" pitchFamily="34" charset="0"/>
                <a:cs typeface="Arial" pitchFamily="34" charset="0"/>
              </a:rPr>
              <a:t>是以 </a:t>
            </a:r>
            <a:r>
              <a:rPr lang="en-US" altLang="zh-CN" smtClean="0">
                <a:latin typeface="Arial" pitchFamily="34" charset="0"/>
                <a:cs typeface="Arial" pitchFamily="34" charset="0"/>
              </a:rPr>
              <a:t>message </a:t>
            </a:r>
            <a:r>
              <a:rPr lang="zh-CN" altLang="en-US" smtClean="0">
                <a:latin typeface="Arial" pitchFamily="34" charset="0"/>
                <a:cs typeface="Arial" pitchFamily="34" charset="0"/>
              </a:rPr>
              <a:t>的方式来管理数据的</a:t>
            </a:r>
            <a:endParaRPr lang="en-US" altLang="zh-CN" smtClean="0">
              <a:latin typeface="Arial" pitchFamily="34" charset="0"/>
              <a:cs typeface="Arial" pitchFamily="34" charset="0"/>
            </a:endParaRPr>
          </a:p>
          <a:p>
            <a:pPr eaLnBrk="1" hangingPunct="1"/>
            <a:r>
              <a:rPr lang="zh-CN" altLang="en-US" smtClean="0">
                <a:latin typeface="Arial" pitchFamily="34" charset="0"/>
                <a:ea typeface="宋体" charset="-122"/>
                <a:cs typeface="Arial" pitchFamily="34" charset="0"/>
              </a:rPr>
              <a:t>可以简单理解 </a:t>
            </a:r>
            <a:r>
              <a:rPr lang="en-US" altLang="zh-CN" smtClean="0">
                <a:latin typeface="Arial" pitchFamily="34" charset="0"/>
                <a:ea typeface="宋体" charset="-122"/>
                <a:cs typeface="Arial" pitchFamily="34" charset="0"/>
              </a:rPr>
              <a:t>Pojo </a:t>
            </a:r>
            <a:r>
              <a:rPr lang="zh-CN" altLang="en-US" smtClean="0">
                <a:latin typeface="Arial" pitchFamily="34" charset="0"/>
                <a:ea typeface="宋体" charset="-122"/>
                <a:cs typeface="Arial" pitchFamily="34" charset="0"/>
              </a:rPr>
              <a:t>对应 </a:t>
            </a:r>
            <a:r>
              <a:rPr lang="en-US" altLang="zh-CN" smtClean="0">
                <a:latin typeface="Arial" pitchFamily="34" charset="0"/>
                <a:ea typeface="宋体" charset="-122"/>
                <a:cs typeface="Arial" pitchFamily="34" charset="0"/>
              </a:rPr>
              <a:t>message</a:t>
            </a:r>
          </a:p>
          <a:p>
            <a:pPr eaLnBrk="1" hangingPunct="1"/>
            <a:endParaRPr lang="en-US" altLang="zh-CN" smtClean="0">
              <a:latin typeface="Arial" pitchFamily="34" charset="0"/>
              <a:ea typeface="宋体" charset="-122"/>
              <a:cs typeface="Arial" pitchFamily="34" charset="0"/>
            </a:endParaRPr>
          </a:p>
          <a:p>
            <a:pPr eaLnBrk="1" hangingPunct="1"/>
            <a:r>
              <a:rPr lang="zh-CN" altLang="en-US" smtClean="0">
                <a:latin typeface="Arial" pitchFamily="34" charset="0"/>
                <a:cs typeface="Arial" pitchFamily="34" charset="0"/>
              </a:rPr>
              <a:t>有的公司已经开始抛弃</a:t>
            </a:r>
            <a:r>
              <a:rPr lang="en-US" altLang="zh-CN" smtClean="0">
                <a:latin typeface="Arial" pitchFamily="34" charset="0"/>
                <a:cs typeface="Arial" pitchFamily="34" charset="0"/>
              </a:rPr>
              <a:t>http+json,</a:t>
            </a:r>
            <a:r>
              <a:rPr lang="zh-CN" altLang="en-US" smtClean="0">
                <a:latin typeface="Arial" pitchFamily="34" charset="0"/>
                <a:cs typeface="Arial" pitchFamily="34" charset="0"/>
              </a:rPr>
              <a:t>开始走向</a:t>
            </a:r>
            <a:r>
              <a:rPr lang="en-US" altLang="zh-CN" smtClean="0">
                <a:latin typeface="Arial" pitchFamily="34" charset="0"/>
                <a:cs typeface="Arial" pitchFamily="34" charset="0"/>
              </a:rPr>
              <a:t>tcp+protobuf</a:t>
            </a:r>
            <a:r>
              <a:rPr lang="zh-CN" altLang="en-US" smtClean="0">
                <a:latin typeface="Arial" pitchFamily="34" charset="0"/>
                <a:cs typeface="Arial" pitchFamily="34" charset="0"/>
              </a:rPr>
              <a:t>的路线了</a:t>
            </a:r>
            <a:endParaRPr lang="en-US" altLang="zh-CN" smtClean="0">
              <a:latin typeface="Arial" pitchFamily="34" charset="0"/>
              <a:ea typeface="宋体" charset="-122"/>
              <a:cs typeface="Arial" pitchFamily="34" charset="0"/>
            </a:endParaRPr>
          </a:p>
          <a:p>
            <a:pPr eaLnBrk="1" hangingPunct="1"/>
            <a:endParaRPr lang="en-US" altLang="zh-CN" smtClean="0">
              <a:latin typeface="Arial" pitchFamily="34" charset="0"/>
              <a:ea typeface="宋体" charset="-122"/>
              <a:cs typeface="Arial" pitchFamily="34" charset="0"/>
            </a:endParaRPr>
          </a:p>
          <a:p>
            <a:pPr eaLnBrk="1" hangingPunct="1"/>
            <a:r>
              <a:rPr lang="zh-CN" altLang="en-US" b="1" smtClean="0">
                <a:solidFill>
                  <a:srgbClr val="DA0000"/>
                </a:solidFill>
                <a:latin typeface="Arial" pitchFamily="34" charset="0"/>
                <a:cs typeface="Arial" pitchFamily="34" charset="0"/>
              </a:rPr>
              <a:t>跨语言</a:t>
            </a:r>
            <a:r>
              <a:rPr lang="zh-CN" altLang="en-US" smtClean="0">
                <a:latin typeface="Arial" pitchFamily="34" charset="0"/>
                <a:cs typeface="Arial" pitchFamily="34" charset="0"/>
              </a:rPr>
              <a:t>，即</a:t>
            </a:r>
            <a:r>
              <a:rPr lang="en-US" altLang="zh-CN" smtClean="0">
                <a:latin typeface="Arial" pitchFamily="34" charset="0"/>
                <a:cs typeface="Arial" pitchFamily="34" charset="0"/>
              </a:rPr>
              <a:t>[</a:t>
            </a:r>
            <a:r>
              <a:rPr lang="zh-CN" altLang="en-US" smtClean="0">
                <a:latin typeface="Arial" pitchFamily="34" charset="0"/>
                <a:cs typeface="Arial" pitchFamily="34" charset="0"/>
              </a:rPr>
              <a:t>客户端和服务器端可以是不同的语言编写的</a:t>
            </a:r>
            <a:r>
              <a:rPr lang="en-US" altLang="zh-CN" smtClean="0">
                <a:latin typeface="Arial" pitchFamily="34" charset="0"/>
                <a:cs typeface="Arial" pitchFamily="34" charset="0"/>
              </a:rPr>
              <a:t>] </a:t>
            </a:r>
            <a:r>
              <a:rPr lang="zh-CN" altLang="en-US" smtClean="0">
                <a:latin typeface="Arial" pitchFamily="34" charset="0"/>
                <a:cs typeface="Arial" pitchFamily="34" charset="0"/>
              </a:rPr>
              <a:t>（</a:t>
            </a:r>
            <a:r>
              <a:rPr lang="zh-CN" altLang="en-US" b="1" smtClean="0">
                <a:solidFill>
                  <a:srgbClr val="DA0000"/>
                </a:solidFill>
                <a:latin typeface="Arial" pitchFamily="34" charset="0"/>
                <a:cs typeface="Arial" pitchFamily="34" charset="0"/>
              </a:rPr>
              <a:t>支持目前绝大多数语言</a:t>
            </a:r>
            <a:r>
              <a:rPr lang="zh-CN" altLang="en-US" smtClean="0">
                <a:latin typeface="Arial" pitchFamily="34" charset="0"/>
                <a:cs typeface="Arial" pitchFamily="34" charset="0"/>
              </a:rPr>
              <a:t>，例如 </a:t>
            </a:r>
            <a:r>
              <a:rPr lang="en-US" altLang="zh-CN" smtClean="0">
                <a:latin typeface="Arial" pitchFamily="34" charset="0"/>
                <a:cs typeface="Arial" pitchFamily="34" charset="0"/>
              </a:rPr>
              <a:t>C++</a:t>
            </a:r>
            <a:r>
              <a:rPr lang="zh-CN" altLang="en-US" smtClean="0">
                <a:latin typeface="Arial" pitchFamily="34" charset="0"/>
                <a:cs typeface="Arial" pitchFamily="34" charset="0"/>
              </a:rPr>
              <a:t>、</a:t>
            </a:r>
            <a:r>
              <a:rPr lang="en-US" altLang="zh-CN" smtClean="0">
                <a:latin typeface="Arial" pitchFamily="34" charset="0"/>
                <a:cs typeface="Arial" pitchFamily="34" charset="0"/>
              </a:rPr>
              <a:t>C#</a:t>
            </a:r>
            <a:r>
              <a:rPr lang="zh-CN" altLang="en-US" smtClean="0">
                <a:latin typeface="Arial" pitchFamily="34" charset="0"/>
                <a:cs typeface="Arial" pitchFamily="34" charset="0"/>
              </a:rPr>
              <a:t>、</a:t>
            </a:r>
            <a:r>
              <a:rPr lang="en-US" altLang="zh-CN" smtClean="0">
                <a:latin typeface="Arial" pitchFamily="34" charset="0"/>
                <a:cs typeface="Arial" pitchFamily="34" charset="0"/>
              </a:rPr>
              <a:t>Java</a:t>
            </a:r>
            <a:r>
              <a:rPr lang="zh-CN" altLang="en-US" smtClean="0">
                <a:latin typeface="Arial" pitchFamily="34" charset="0"/>
                <a:cs typeface="Arial" pitchFamily="34" charset="0"/>
              </a:rPr>
              <a:t>、</a:t>
            </a:r>
            <a:r>
              <a:rPr lang="en-US" altLang="zh-CN" smtClean="0">
                <a:latin typeface="Arial" pitchFamily="34" charset="0"/>
                <a:cs typeface="Arial" pitchFamily="34" charset="0"/>
              </a:rPr>
              <a:t>python </a:t>
            </a:r>
            <a:r>
              <a:rPr lang="zh-CN" altLang="en-US" smtClean="0">
                <a:latin typeface="Arial" pitchFamily="34" charset="0"/>
                <a:cs typeface="Arial" pitchFamily="34" charset="0"/>
              </a:rPr>
              <a:t>等）</a:t>
            </a:r>
            <a:endParaRPr lang="en-US" altLang="zh-CN" smtClean="0">
              <a:latin typeface="Arial" pitchFamily="34" charset="0"/>
              <a:cs typeface="Arial" pitchFamily="34" charset="0"/>
            </a:endParaRPr>
          </a:p>
          <a:p>
            <a:pPr eaLnBrk="1" hangingPunct="1"/>
            <a:r>
              <a:rPr lang="en-US" altLang="zh-CN" smtClean="0">
                <a:latin typeface="Arial" pitchFamily="34" charset="0"/>
                <a:ea typeface="宋体" charset="-122"/>
                <a:cs typeface="Arial" pitchFamily="34" charset="0"/>
              </a:rPr>
              <a:t>,</a:t>
            </a:r>
            <a:r>
              <a:rPr lang="zh-CN" altLang="en-US" smtClean="0">
                <a:latin typeface="Arial" pitchFamily="34" charset="0"/>
                <a:ea typeface="宋体" charset="-122"/>
                <a:cs typeface="Arial" pitchFamily="34" charset="0"/>
              </a:rPr>
              <a:t>说明，还</a:t>
            </a:r>
            <a:r>
              <a:rPr lang="zh-CN" altLang="en-US" smtClean="0">
                <a:solidFill>
                  <a:srgbClr val="DA0000"/>
                </a:solidFill>
                <a:latin typeface="Arial" pitchFamily="34" charset="0"/>
                <a:ea typeface="宋体" charset="-122"/>
                <a:cs typeface="Arial" pitchFamily="34" charset="0"/>
              </a:rPr>
              <a:t>是需要生成各个语言需要使用的</a:t>
            </a:r>
            <a:r>
              <a:rPr lang="zh-CN" altLang="en-US" baseline="0" smtClean="0">
                <a:solidFill>
                  <a:srgbClr val="DA0000"/>
                </a:solidFill>
                <a:latin typeface="Arial" pitchFamily="34" charset="0"/>
                <a:ea typeface="宋体" charset="-122"/>
                <a:cs typeface="Arial" pitchFamily="34" charset="0"/>
              </a:rPr>
              <a:t> </a:t>
            </a:r>
            <a:r>
              <a:rPr lang="en-US" altLang="zh-CN" baseline="0" smtClean="0">
                <a:solidFill>
                  <a:srgbClr val="DA0000"/>
                </a:solidFill>
                <a:latin typeface="Arial" pitchFamily="34" charset="0"/>
                <a:ea typeface="宋体" charset="-122"/>
                <a:cs typeface="Arial" pitchFamily="34" charset="0"/>
              </a:rPr>
              <a:t>Pojo </a:t>
            </a:r>
            <a:r>
              <a:rPr lang="zh-CN" altLang="en-US" baseline="0" smtClean="0">
                <a:latin typeface="Arial" pitchFamily="34" charset="0"/>
                <a:ea typeface="宋体" charset="-122"/>
                <a:cs typeface="Arial" pitchFamily="34" charset="0"/>
              </a:rPr>
              <a:t>文件</a:t>
            </a:r>
            <a:r>
              <a:rPr lang="en-US" altLang="zh-CN" baseline="0" smtClean="0">
                <a:latin typeface="Arial" pitchFamily="34" charset="0"/>
                <a:ea typeface="宋体" charset="-122"/>
                <a:cs typeface="Arial" pitchFamily="34" charset="0"/>
              </a:rPr>
              <a:t>[</a:t>
            </a:r>
            <a:r>
              <a:rPr lang="zh-CN" altLang="en-US" baseline="0" smtClean="0">
                <a:latin typeface="Arial" pitchFamily="34" charset="0"/>
                <a:ea typeface="宋体" charset="-122"/>
                <a:cs typeface="Arial" pitchFamily="34" charset="0"/>
              </a:rPr>
              <a:t>比如客户端是</a:t>
            </a:r>
            <a:r>
              <a:rPr lang="en-US" altLang="zh-CN" baseline="0" smtClean="0">
                <a:latin typeface="Arial" pitchFamily="34" charset="0"/>
                <a:ea typeface="宋体" charset="-122"/>
                <a:cs typeface="Arial" pitchFamily="34" charset="0"/>
              </a:rPr>
              <a:t>Java ,</a:t>
            </a:r>
            <a:r>
              <a:rPr lang="zh-CN" altLang="en-US" baseline="0" smtClean="0">
                <a:latin typeface="Arial" pitchFamily="34" charset="0"/>
                <a:ea typeface="宋体" charset="-122"/>
                <a:cs typeface="Arial" pitchFamily="34" charset="0"/>
              </a:rPr>
              <a:t>就使用</a:t>
            </a:r>
            <a:r>
              <a:rPr lang="en-US" altLang="zh-CN" baseline="0" smtClean="0">
                <a:latin typeface="Arial" pitchFamily="34" charset="0"/>
                <a:ea typeface="宋体" charset="-122"/>
                <a:cs typeface="Arial" pitchFamily="34" charset="0"/>
              </a:rPr>
              <a:t>protobuf </a:t>
            </a:r>
            <a:r>
              <a:rPr lang="zh-CN" altLang="en-US" baseline="0" smtClean="0">
                <a:latin typeface="Arial" pitchFamily="34" charset="0"/>
                <a:ea typeface="宋体" charset="-122"/>
                <a:cs typeface="Arial" pitchFamily="34" charset="0"/>
              </a:rPr>
              <a:t>生成</a:t>
            </a:r>
            <a:r>
              <a:rPr lang="en-US" altLang="zh-CN" baseline="0" smtClean="0">
                <a:latin typeface="Arial" pitchFamily="34" charset="0"/>
                <a:ea typeface="宋体" charset="-122"/>
                <a:cs typeface="Arial" pitchFamily="34" charset="0"/>
              </a:rPr>
              <a:t>pojo </a:t>
            </a:r>
            <a:r>
              <a:rPr lang="zh-CN" altLang="en-US" baseline="0" smtClean="0">
                <a:latin typeface="Arial" pitchFamily="34" charset="0"/>
                <a:ea typeface="宋体" charset="-122"/>
                <a:cs typeface="Arial" pitchFamily="34" charset="0"/>
              </a:rPr>
              <a:t>对应 </a:t>
            </a:r>
            <a:r>
              <a:rPr lang="en-US" altLang="zh-CN" baseline="0" smtClean="0">
                <a:latin typeface="Arial" pitchFamily="34" charset="0"/>
                <a:ea typeface="宋体" charset="-122"/>
                <a:cs typeface="Arial" pitchFamily="34" charset="0"/>
              </a:rPr>
              <a:t>java</a:t>
            </a:r>
            <a:r>
              <a:rPr lang="zh-CN" altLang="en-US" baseline="0" smtClean="0">
                <a:latin typeface="Arial" pitchFamily="34" charset="0"/>
                <a:ea typeface="宋体" charset="-122"/>
                <a:cs typeface="Arial" pitchFamily="34" charset="0"/>
              </a:rPr>
              <a:t>代码，如果服务器端是</a:t>
            </a:r>
            <a:r>
              <a:rPr lang="en-US" altLang="zh-CN" baseline="0" smtClean="0">
                <a:latin typeface="Arial" pitchFamily="34" charset="0"/>
                <a:ea typeface="宋体" charset="-122"/>
                <a:cs typeface="Arial" pitchFamily="34" charset="0"/>
              </a:rPr>
              <a:t>python, </a:t>
            </a:r>
            <a:r>
              <a:rPr lang="zh-CN" altLang="en-US" baseline="0" smtClean="0">
                <a:latin typeface="Arial" pitchFamily="34" charset="0"/>
                <a:ea typeface="宋体" charset="-122"/>
                <a:cs typeface="Arial" pitchFamily="34" charset="0"/>
              </a:rPr>
              <a:t>就用</a:t>
            </a:r>
            <a:r>
              <a:rPr lang="en-US" altLang="zh-CN" baseline="0" smtClean="0">
                <a:latin typeface="Arial" pitchFamily="34" charset="0"/>
                <a:ea typeface="宋体" charset="-122"/>
                <a:cs typeface="Arial" pitchFamily="34" charset="0"/>
              </a:rPr>
              <a:t>protobuf </a:t>
            </a:r>
            <a:r>
              <a:rPr lang="zh-CN" altLang="en-US" baseline="0" smtClean="0">
                <a:latin typeface="Arial" pitchFamily="34" charset="0"/>
                <a:ea typeface="宋体" charset="-122"/>
                <a:cs typeface="Arial" pitchFamily="34" charset="0"/>
              </a:rPr>
              <a:t>生成</a:t>
            </a:r>
            <a:r>
              <a:rPr lang="en-US" altLang="zh-CN" baseline="0" smtClean="0">
                <a:latin typeface="Arial" pitchFamily="34" charset="0"/>
                <a:ea typeface="宋体" charset="-122"/>
                <a:cs typeface="Arial" pitchFamily="34" charset="0"/>
              </a:rPr>
              <a:t>pojo </a:t>
            </a:r>
            <a:r>
              <a:rPr lang="zh-CN" altLang="en-US" baseline="0" smtClean="0">
                <a:latin typeface="Arial" pitchFamily="34" charset="0"/>
                <a:ea typeface="宋体" charset="-122"/>
                <a:cs typeface="Arial" pitchFamily="34" charset="0"/>
              </a:rPr>
              <a:t>对应的</a:t>
            </a:r>
            <a:r>
              <a:rPr lang="en-US" altLang="zh-CN" baseline="0" smtClean="0">
                <a:latin typeface="Arial" pitchFamily="34" charset="0"/>
                <a:ea typeface="宋体" charset="-122"/>
                <a:cs typeface="Arial" pitchFamily="34" charset="0"/>
              </a:rPr>
              <a:t>python </a:t>
            </a:r>
            <a:r>
              <a:rPr lang="zh-CN" altLang="en-US" baseline="0" smtClean="0">
                <a:latin typeface="Arial" pitchFamily="34" charset="0"/>
                <a:ea typeface="宋体" charset="-122"/>
                <a:cs typeface="Arial" pitchFamily="34" charset="0"/>
              </a:rPr>
              <a:t>代码</a:t>
            </a:r>
            <a:r>
              <a:rPr lang="en-US" altLang="zh-CN" baseline="0" smtClean="0">
                <a:latin typeface="Arial" pitchFamily="34" charset="0"/>
                <a:ea typeface="宋体" charset="-122"/>
                <a:cs typeface="Arial" pitchFamily="34" charset="0"/>
              </a:rPr>
              <a:t>, ]</a:t>
            </a:r>
            <a:endParaRPr lang="en-US" altLang="zh-CN" smtClean="0">
              <a:latin typeface="Arial" pitchFamily="34" charset="0"/>
              <a:ea typeface="宋体" charset="-122"/>
              <a:cs typeface="Arial" pitchFamily="34" charset="0"/>
            </a:endParaRPr>
          </a:p>
          <a:p>
            <a:pPr eaLnBrk="1" hangingPunct="1"/>
            <a:endParaRPr lang="en-US" altLang="zh-CN" smtClean="0">
              <a:latin typeface="Arial" pitchFamily="34" charset="0"/>
              <a:ea typeface="宋体" charset="-122"/>
              <a:cs typeface="Arial" pitchFamily="34" charset="0"/>
            </a:endParaRPr>
          </a:p>
          <a:p>
            <a:pPr eaLnBrk="1" hangingPunct="1"/>
            <a:r>
              <a:rPr lang="zh-CN" altLang="en-US" smtClean="0">
                <a:latin typeface="Arial" pitchFamily="34" charset="0"/>
                <a:cs typeface="Arial" pitchFamily="34" charset="0"/>
              </a:rPr>
              <a:t>使用 </a:t>
            </a:r>
            <a:r>
              <a:rPr lang="en-US" altLang="zh-CN" smtClean="0">
                <a:latin typeface="Arial" pitchFamily="34" charset="0"/>
                <a:cs typeface="Arial" pitchFamily="34" charset="0"/>
              </a:rPr>
              <a:t>protobuf </a:t>
            </a:r>
            <a:r>
              <a:rPr lang="zh-CN" altLang="en-US" smtClean="0">
                <a:latin typeface="Arial" pitchFamily="34" charset="0"/>
                <a:cs typeface="Arial" pitchFamily="34" charset="0"/>
              </a:rPr>
              <a:t>编译器能自动生成代码，</a:t>
            </a:r>
            <a:r>
              <a:rPr lang="en-US" altLang="zh-CN" smtClean="0">
                <a:latin typeface="Arial" pitchFamily="34" charset="0"/>
                <a:cs typeface="Arial" pitchFamily="34" charset="0"/>
              </a:rPr>
              <a:t>Protobuf </a:t>
            </a:r>
            <a:r>
              <a:rPr lang="zh-CN" altLang="en-US" smtClean="0">
                <a:latin typeface="Arial" pitchFamily="34" charset="0"/>
                <a:cs typeface="Arial" pitchFamily="34" charset="0"/>
              </a:rPr>
              <a:t>是将类的定义使用</a:t>
            </a:r>
            <a:r>
              <a:rPr lang="en-US" altLang="zh-CN" smtClean="0">
                <a:latin typeface="Arial" pitchFamily="34" charset="0"/>
                <a:cs typeface="Arial" pitchFamily="34" charset="0"/>
              </a:rPr>
              <a:t>.proto </a:t>
            </a:r>
            <a:r>
              <a:rPr lang="zh-CN" altLang="en-US" smtClean="0">
                <a:latin typeface="Arial" pitchFamily="34" charset="0"/>
                <a:cs typeface="Arial" pitchFamily="34" charset="0"/>
              </a:rPr>
              <a:t>文件进行描述</a:t>
            </a:r>
            <a:r>
              <a:rPr lang="en-US" altLang="zh-CN" smtClean="0">
                <a:latin typeface="Arial" pitchFamily="34" charset="0"/>
                <a:cs typeface="Arial" pitchFamily="34" charset="0"/>
              </a:rPr>
              <a:t>, </a:t>
            </a:r>
            <a:r>
              <a:rPr lang="zh-CN" altLang="en-US" smtClean="0">
                <a:latin typeface="Arial" pitchFamily="34" charset="0"/>
                <a:cs typeface="Arial" pitchFamily="34" charset="0"/>
              </a:rPr>
              <a:t>说明，在</a:t>
            </a:r>
            <a:r>
              <a:rPr lang="en-US" altLang="zh-CN" smtClean="0">
                <a:latin typeface="Arial" pitchFamily="34" charset="0"/>
                <a:cs typeface="Arial" pitchFamily="34" charset="0"/>
              </a:rPr>
              <a:t>idea </a:t>
            </a:r>
            <a:r>
              <a:rPr lang="zh-CN" altLang="en-US" smtClean="0">
                <a:latin typeface="Arial" pitchFamily="34" charset="0"/>
                <a:cs typeface="Arial" pitchFamily="34" charset="0"/>
              </a:rPr>
              <a:t>中编写 </a:t>
            </a:r>
            <a:r>
              <a:rPr lang="en-US" altLang="zh-CN" smtClean="0">
                <a:latin typeface="Arial" pitchFamily="34" charset="0"/>
                <a:cs typeface="Arial" pitchFamily="34" charset="0"/>
              </a:rPr>
              <a:t>.proto </a:t>
            </a:r>
            <a:r>
              <a:rPr lang="zh-CN" altLang="en-US" smtClean="0">
                <a:latin typeface="Arial" pitchFamily="34" charset="0"/>
                <a:cs typeface="Arial" pitchFamily="34" charset="0"/>
              </a:rPr>
              <a:t>文件时，</a:t>
            </a:r>
            <a:r>
              <a:rPr lang="zh-CN" altLang="en-US" b="1" smtClean="0">
                <a:solidFill>
                  <a:srgbClr val="DA0000"/>
                </a:solidFill>
                <a:latin typeface="Arial" pitchFamily="34" charset="0"/>
                <a:cs typeface="Arial" pitchFamily="34" charset="0"/>
              </a:rPr>
              <a:t>会自动提示是否下载 </a:t>
            </a:r>
            <a:r>
              <a:rPr lang="en-US" altLang="zh-CN" b="1" smtClean="0">
                <a:solidFill>
                  <a:srgbClr val="DA0000"/>
                </a:solidFill>
                <a:latin typeface="Arial" pitchFamily="34" charset="0"/>
                <a:cs typeface="Arial" pitchFamily="34" charset="0"/>
              </a:rPr>
              <a:t>.ptotot </a:t>
            </a:r>
            <a:r>
              <a:rPr lang="zh-CN" altLang="en-US" b="1" smtClean="0">
                <a:solidFill>
                  <a:srgbClr val="DA0000"/>
                </a:solidFill>
                <a:latin typeface="Arial" pitchFamily="34" charset="0"/>
                <a:cs typeface="Arial" pitchFamily="34" charset="0"/>
              </a:rPr>
              <a:t>编写插件</a:t>
            </a:r>
            <a:r>
              <a:rPr lang="en-US" altLang="zh-CN" smtClean="0">
                <a:latin typeface="Arial" pitchFamily="34" charset="0"/>
                <a:cs typeface="Arial" pitchFamily="34" charset="0"/>
              </a:rPr>
              <a:t>. </a:t>
            </a:r>
            <a:r>
              <a:rPr lang="zh-CN" altLang="en-US" smtClean="0">
                <a:latin typeface="Arial" pitchFamily="34" charset="0"/>
                <a:cs typeface="Arial"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r>
              <a:rPr lang="en-US" altLang="zh-CN" smtClean="0"/>
              <a:t/>
            </a:r>
            <a:br>
              <a:rPr lang="en-US" altLang="zh-CN" smtClean="0"/>
            </a:br>
            <a:r>
              <a:rPr lang="en-US" altLang="zh-CN" smtClean="0"/>
              <a:t>}</a:t>
            </a:r>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itchFamily="34" charset="0"/>
                <a:cs typeface="Arial" pitchFamily="34" charset="0"/>
              </a:rPr>
              <a:t>http://localhost:8007</a:t>
            </a:r>
          </a:p>
          <a:p>
            <a:pPr eaLnBrk="1" hangingPunct="1"/>
            <a:r>
              <a:rPr lang="zh-CN" altLang="en-US" smtClean="0">
                <a:latin typeface="Arial" pitchFamily="34" charset="0"/>
                <a:ea typeface="宋体" charset="-122"/>
                <a:cs typeface="Arial"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itchFamily="34" charset="0"/>
                <a:cs typeface="Arial" pitchFamily="34" charset="0"/>
              </a:rPr>
              <a:t>http://localhost:8007</a:t>
            </a:r>
          </a:p>
          <a:p>
            <a:pPr eaLnBrk="1" hangingPunct="1"/>
            <a:r>
              <a:rPr lang="zh-CN" altLang="en-US" smtClean="0">
                <a:latin typeface="Arial" pitchFamily="34" charset="0"/>
                <a:ea typeface="宋体" charset="-122"/>
                <a:cs typeface="Arial"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p>
          <a:p>
            <a:r>
              <a:rPr lang="en-US" altLang="zh-CN" sz="1200" baseline="0" smtClean="0"/>
              <a:t>8) Buffer </a:t>
            </a:r>
            <a:r>
              <a:rPr lang="zh-CN" altLang="en-US" sz="1200" baseline="0" smtClean="0"/>
              <a:t>就是一块内存，是由数组实现的</a:t>
            </a:r>
            <a:r>
              <a:rPr lang="en-US" altLang="zh-CN" sz="1200" baseline="0" smtClean="0"/>
              <a:t>.</a:t>
            </a:r>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r>
              <a:rPr lang="en-US" altLang="zh-CN" smtClean="0"/>
              <a:t/>
            </a: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p>
          <a:p>
            <a:pPr eaLnBrk="1" hangingPunct="1"/>
            <a:r>
              <a:rPr lang="en-US" altLang="zh-CN" smtClean="0">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r>
              <a:rPr lang="en-US" altLang="zh-CN" smtClean="0"/>
              <a:t/>
            </a: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p>
          <a:p>
            <a:pPr eaLnBrk="1" hangingPunct="1"/>
            <a:r>
              <a:rPr lang="en-US" altLang="zh-CN" smtClean="0">
                <a:ea typeface="宋体" charset="-122"/>
              </a:rPr>
              <a:t>}</a:t>
            </a: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p>
          <a:p>
            <a:pPr eaLnBrk="1" hangingPunct="1"/>
            <a:endParaRPr lang="en-US" altLang="zh-CN" smtClean="0">
              <a:ea typeface="宋体" charset="-122"/>
            </a:endParaRPr>
          </a:p>
          <a:p>
            <a:pPr eaLnBrk="1" hangingPunct="1"/>
            <a:r>
              <a:rPr lang="en-US" altLang="zh-CN" smtClean="0">
                <a:ea typeface="宋体" charset="-122"/>
              </a:rPr>
              <a:t>package atguigu.nio.basic;</a:t>
            </a:r>
          </a:p>
          <a:p>
            <a:pPr eaLnBrk="1" hangingPunct="1"/>
            <a:endParaRPr lang="en-US" altLang="zh-CN" smtClean="0">
              <a:ea typeface="宋体" charset="-122"/>
            </a:endParaRPr>
          </a:p>
          <a:p>
            <a:pPr eaLnBrk="1" hangingPunct="1"/>
            <a:r>
              <a:rPr lang="en-US" altLang="zh-CN" smtClean="0">
                <a:ea typeface="宋体" charset="-122"/>
              </a:rPr>
              <a:t>import java.nio.IntBuffer;</a:t>
            </a:r>
          </a:p>
          <a:p>
            <a:pPr eaLnBrk="1" hangingPunct="1"/>
            <a:r>
              <a:rPr lang="en-US" altLang="zh-CN" smtClean="0">
                <a:ea typeface="宋体" charset="-122"/>
              </a:rPr>
              <a:t>import java.util.Random;</a:t>
            </a:r>
          </a:p>
          <a:p>
            <a:pPr eaLnBrk="1" hangingPunct="1"/>
            <a:endParaRPr lang="en-US" altLang="zh-CN" smtClean="0">
              <a:ea typeface="宋体" charset="-122"/>
            </a:endParaRPr>
          </a:p>
          <a:p>
            <a:pPr eaLnBrk="1" hangingPunct="1"/>
            <a:r>
              <a:rPr lang="en-US" altLang="zh-CN" smtClean="0">
                <a:ea typeface="宋体" charset="-122"/>
              </a:rPr>
              <a:t>public class NioBasic {</a:t>
            </a:r>
          </a:p>
          <a:p>
            <a:pPr eaLnBrk="1" hangingPunct="1"/>
            <a:r>
              <a:rPr lang="en-US" altLang="zh-CN" smtClean="0">
                <a:ea typeface="宋体" charset="-122"/>
              </a:rPr>
              <a:t>    public static void main(String[] args) {</a:t>
            </a: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p>
          <a:p>
            <a:pPr eaLnBrk="1" hangingPunct="1"/>
            <a:r>
              <a:rPr lang="en-US" altLang="zh-CN" smtClean="0">
                <a:ea typeface="宋体" charset="-122"/>
              </a:rPr>
              <a:t>        //</a:t>
            </a:r>
            <a:r>
              <a:rPr lang="zh-CN" altLang="en-US" smtClean="0">
                <a:ea typeface="宋体" charset="-122"/>
              </a:rPr>
              <a:t>加入随机数</a:t>
            </a:r>
          </a:p>
          <a:p>
            <a:pPr eaLnBrk="1" hangingPunct="1"/>
            <a:r>
              <a:rPr lang="zh-CN" altLang="en-US" smtClean="0">
                <a:ea typeface="宋体" charset="-122"/>
              </a:rPr>
              <a:t>        </a:t>
            </a:r>
            <a:r>
              <a:rPr lang="en-US" altLang="zh-CN" smtClean="0">
                <a:ea typeface="宋体" charset="-122"/>
              </a:rPr>
              <a:t>for (int i = 0; i &lt; buffer.capacity(); i++) {</a:t>
            </a:r>
          </a:p>
          <a:p>
            <a:pPr eaLnBrk="1" hangingPunct="1"/>
            <a:r>
              <a:rPr lang="en-US" altLang="zh-CN" smtClean="0">
                <a:ea typeface="宋体" charset="-122"/>
              </a:rPr>
              <a:t>            buffer.put(random1.nextInt(1000));</a:t>
            </a:r>
          </a:p>
          <a:p>
            <a:pPr eaLnBrk="1" hangingPunct="1"/>
            <a:r>
              <a:rPr lang="en-US" altLang="zh-CN" smtClean="0">
                <a:ea typeface="宋体" charset="-122"/>
              </a:rPr>
              <a:t>        }</a:t>
            </a: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p>
          <a:p>
            <a:pPr eaLnBrk="1" hangingPunct="1"/>
            <a:r>
              <a:rPr lang="zh-CN" altLang="en-US" smtClean="0">
                <a:ea typeface="宋体" charset="-122"/>
              </a:rPr>
              <a:t>        </a:t>
            </a:r>
            <a:r>
              <a:rPr lang="en-US" altLang="zh-CN" smtClean="0">
                <a:ea typeface="宋体" charset="-122"/>
              </a:rPr>
              <a:t>/*</a:t>
            </a:r>
          </a:p>
          <a:p>
            <a:pPr eaLnBrk="1" hangingPunct="1"/>
            <a:r>
              <a:rPr lang="en-US" altLang="zh-CN" smtClean="0">
                <a:ea typeface="宋体" charset="-122"/>
              </a:rPr>
              <a:t>        public final Buffer flip() {</a:t>
            </a:r>
          </a:p>
          <a:p>
            <a:pPr eaLnBrk="1" hangingPunct="1"/>
            <a:r>
              <a:rPr lang="en-US" altLang="zh-CN" smtClean="0">
                <a:ea typeface="宋体" charset="-122"/>
              </a:rPr>
              <a:t>        limit = position;</a:t>
            </a:r>
          </a:p>
          <a:p>
            <a:pPr eaLnBrk="1" hangingPunct="1"/>
            <a:r>
              <a:rPr lang="en-US" altLang="zh-CN" smtClean="0">
                <a:ea typeface="宋体" charset="-122"/>
              </a:rPr>
              <a:t>        position = 0;</a:t>
            </a:r>
          </a:p>
          <a:p>
            <a:pPr eaLnBrk="1" hangingPunct="1"/>
            <a:r>
              <a:rPr lang="en-US" altLang="zh-CN" smtClean="0">
                <a:ea typeface="宋体" charset="-122"/>
              </a:rPr>
              <a:t>        mark = -1;</a:t>
            </a:r>
          </a:p>
          <a:p>
            <a:pPr eaLnBrk="1" hangingPunct="1"/>
            <a:r>
              <a:rPr lang="en-US" altLang="zh-CN" smtClean="0">
                <a:ea typeface="宋体" charset="-122"/>
              </a:rPr>
              <a:t>        return this;</a:t>
            </a:r>
          </a:p>
          <a:p>
            <a:pPr eaLnBrk="1" hangingPunct="1"/>
            <a:r>
              <a:rPr lang="en-US" altLang="zh-CN" smtClean="0">
                <a:ea typeface="宋体" charset="-122"/>
              </a:rPr>
              <a:t>    }</a:t>
            </a:r>
          </a:p>
          <a:p>
            <a:pPr eaLnBrk="1" hangingPunct="1"/>
            <a:r>
              <a:rPr lang="en-US" altLang="zh-CN" smtClean="0">
                <a:ea typeface="宋体" charset="-122"/>
              </a:rPr>
              <a:t>         */</a:t>
            </a:r>
          </a:p>
          <a:p>
            <a:pPr eaLnBrk="1" hangingPunct="1"/>
            <a:r>
              <a:rPr lang="en-US" altLang="zh-CN" smtClean="0">
                <a:ea typeface="宋体" charset="-122"/>
              </a:rPr>
              <a:t>        buffer.flip();</a:t>
            </a:r>
          </a:p>
          <a:p>
            <a:pPr eaLnBrk="1" hangingPunct="1"/>
            <a:r>
              <a:rPr lang="en-US" altLang="zh-CN" smtClean="0">
                <a:ea typeface="宋体" charset="-122"/>
              </a:rPr>
              <a:t>        //</a:t>
            </a:r>
            <a:r>
              <a:rPr lang="zh-CN" altLang="en-US" smtClean="0">
                <a:ea typeface="宋体" charset="-122"/>
              </a:rPr>
              <a:t>读取</a:t>
            </a:r>
          </a:p>
          <a:p>
            <a:pPr eaLnBrk="1" hangingPunct="1"/>
            <a:r>
              <a:rPr lang="zh-CN" altLang="en-US" smtClean="0">
                <a:ea typeface="宋体" charset="-122"/>
              </a:rPr>
              <a:t>        </a:t>
            </a:r>
            <a:r>
              <a:rPr lang="en-US" altLang="zh-CN" smtClean="0">
                <a:ea typeface="宋体" charset="-122"/>
              </a:rPr>
              <a:t>while (buffer.hasRemaining()) {</a:t>
            </a:r>
          </a:p>
          <a:p>
            <a:pPr eaLnBrk="1" hangingPunct="1"/>
            <a:r>
              <a:rPr lang="en-US" altLang="zh-CN" smtClean="0">
                <a:ea typeface="宋体" charset="-122"/>
              </a:rPr>
              <a:t>            System.out.println(buffer.get());</a:t>
            </a:r>
          </a:p>
          <a:p>
            <a:pPr eaLnBrk="1" hangingPunct="1"/>
            <a:endParaRPr lang="en-US" altLang="zh-CN" smtClean="0">
              <a:ea typeface="宋体" charset="-122"/>
            </a:endParaRPr>
          </a:p>
          <a:p>
            <a:pPr eaLnBrk="1" hangingPunct="1"/>
            <a:r>
              <a:rPr lang="en-US" altLang="zh-CN" smtClean="0">
                <a:ea typeface="宋体" charset="-122"/>
              </a:rPr>
              <a:t>        }</a:t>
            </a:r>
          </a:p>
          <a:p>
            <a:pPr eaLnBrk="1" hangingPunct="1"/>
            <a:r>
              <a:rPr lang="en-US" altLang="zh-CN" smtClean="0">
                <a:ea typeface="宋体" charset="-122"/>
              </a:rPr>
              <a:t>    }</a:t>
            </a:r>
          </a:p>
          <a:p>
            <a:pPr eaLnBrk="1" hangingPunct="1"/>
            <a:r>
              <a:rPr lang="en-US" altLang="zh-CN" smtClean="0">
                <a:ea typeface="宋体" charset="-122"/>
              </a:rPr>
              <a:t>}</a:t>
            </a: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p>
          <a:p>
            <a:pPr eaLnBrk="1" hangingPunct="1"/>
            <a:endParaRPr lang="en-US" altLang="zh-CN" smtClean="0">
              <a:ea typeface="宋体" charset="-122"/>
            </a:endParaRPr>
          </a:p>
          <a:p>
            <a:pPr eaLnBrk="1" hangingPunct="1"/>
            <a:r>
              <a:rPr lang="en-US" altLang="zh-CN" smtClean="0">
                <a:ea typeface="宋体" charset="-122"/>
              </a:rPr>
              <a:t>package com.gan.NIOTest;</a:t>
            </a:r>
          </a:p>
          <a:p>
            <a:pPr eaLnBrk="1" hangingPunct="1"/>
            <a:endParaRPr lang="en-US" altLang="zh-CN" smtClean="0">
              <a:ea typeface="宋体" charset="-122"/>
            </a:endParaRPr>
          </a:p>
          <a:p>
            <a:pPr eaLnBrk="1" hangingPunct="1"/>
            <a:r>
              <a:rPr lang="en-US" altLang="zh-CN" smtClean="0">
                <a:ea typeface="宋体" charset="-122"/>
              </a:rPr>
              <a:t>import java.io.FileOutputStream;</a:t>
            </a:r>
          </a:p>
          <a:p>
            <a:pPr eaLnBrk="1" hangingPunct="1"/>
            <a:r>
              <a:rPr lang="en-US" altLang="zh-CN" smtClean="0">
                <a:ea typeface="宋体" charset="-122"/>
              </a:rPr>
              <a:t>import java.io.IOException;</a:t>
            </a:r>
          </a:p>
          <a:p>
            <a:pPr eaLnBrk="1" hangingPunct="1"/>
            <a:r>
              <a:rPr lang="en-US" altLang="zh-CN" smtClean="0">
                <a:ea typeface="宋体" charset="-122"/>
              </a:rPr>
              <a:t>import java.nio.ByteBuffer;</a:t>
            </a:r>
          </a:p>
          <a:p>
            <a:pPr eaLnBrk="1" hangingPunct="1"/>
            <a:r>
              <a:rPr lang="en-US" altLang="zh-CN" smtClean="0">
                <a:ea typeface="宋体" charset="-122"/>
              </a:rPr>
              <a:t>import java.nio.channels.FileChannel;</a:t>
            </a:r>
          </a:p>
          <a:p>
            <a:pPr eaLnBrk="1" hangingPunct="1"/>
            <a:endParaRPr lang="en-US" altLang="zh-CN" smtClean="0">
              <a:ea typeface="宋体" charset="-122"/>
            </a:endParaRPr>
          </a:p>
          <a:p>
            <a:pPr eaLnBrk="1" hangingPunct="1"/>
            <a:r>
              <a:rPr lang="en-US" altLang="zh-CN" smtClean="0">
                <a:ea typeface="宋体" charset="-122"/>
              </a:rPr>
              <a:t>public class ChannelTest1 {</a:t>
            </a:r>
          </a:p>
          <a:p>
            <a:pPr eaLnBrk="1" hangingPunct="1"/>
            <a:r>
              <a:rPr lang="en-US" altLang="zh-CN" smtClean="0">
                <a:ea typeface="宋体" charset="-122"/>
              </a:rPr>
              <a:t>    public static void main(String[] args) throws IOException {</a:t>
            </a:r>
          </a:p>
          <a:p>
            <a:pPr eaLnBrk="1" hangingPunct="1"/>
            <a:r>
              <a:rPr lang="en-US" altLang="zh-CN" smtClean="0">
                <a:ea typeface="宋体" charset="-122"/>
              </a:rPr>
              <a:t>        FileOutputStream out=new FileOutputStream("2.txt");</a:t>
            </a: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p>
          <a:p>
            <a:pPr eaLnBrk="1" hangingPunct="1"/>
            <a:r>
              <a:rPr lang="zh-CN" altLang="en-US" smtClean="0">
                <a:ea typeface="宋体" charset="-122"/>
              </a:rPr>
              <a:t>        </a:t>
            </a:r>
            <a:r>
              <a:rPr lang="en-US" altLang="zh-CN" smtClean="0">
                <a:ea typeface="宋体" charset="-122"/>
              </a:rPr>
              <a:t>FileChannel fileChannel=out.getChannel();</a:t>
            </a: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p>
          <a:p>
            <a:pPr eaLnBrk="1" hangingPunct="1"/>
            <a:r>
              <a:rPr lang="zh-CN" altLang="en-US" smtClean="0">
                <a:ea typeface="宋体" charset="-122"/>
              </a:rPr>
              <a:t>        </a:t>
            </a:r>
            <a:r>
              <a:rPr lang="en-US" altLang="zh-CN" smtClean="0">
                <a:ea typeface="宋体" charset="-122"/>
              </a:rPr>
              <a:t>ByteBuffer byteBuffer=ByteBuffer.allocate(215);</a:t>
            </a: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p>
          <a:p>
            <a:pPr eaLnBrk="1" hangingPunct="1"/>
            <a:endParaRPr lang="en-US" altLang="zh-CN" smtClean="0">
              <a:ea typeface="宋体" charset="-122"/>
            </a:endParaRPr>
          </a:p>
          <a:p>
            <a:pPr eaLnBrk="1" hangingPunct="1"/>
            <a:r>
              <a:rPr lang="en-US" altLang="zh-CN" smtClean="0">
                <a:ea typeface="宋体" charset="-122"/>
              </a:rPr>
              <a:t>        for (int i=0;i&lt;message.length;i++){</a:t>
            </a:r>
          </a:p>
          <a:p>
            <a:pPr eaLnBrk="1" hangingPunct="1"/>
            <a:r>
              <a:rPr lang="en-US" altLang="zh-CN" smtClean="0">
                <a:ea typeface="宋体" charset="-122"/>
              </a:rPr>
              <a:t>            byteBuffer.put(message[i]);</a:t>
            </a:r>
          </a:p>
          <a:p>
            <a:pPr eaLnBrk="1" hangingPunct="1"/>
            <a:r>
              <a:rPr lang="en-US" altLang="zh-CN" smtClean="0">
                <a:ea typeface="宋体" charset="-122"/>
              </a:rPr>
              <a:t>        }</a:t>
            </a:r>
          </a:p>
          <a:p>
            <a:pPr eaLnBrk="1" hangingPunct="1"/>
            <a:r>
              <a:rPr lang="en-US" altLang="zh-CN" smtClean="0">
                <a:ea typeface="宋体" charset="-122"/>
              </a:rPr>
              <a:t>        byteBuffer.flip();</a:t>
            </a:r>
          </a:p>
          <a:p>
            <a:pPr eaLnBrk="1" hangingPunct="1"/>
            <a:r>
              <a:rPr lang="en-US" altLang="zh-CN" smtClean="0">
                <a:ea typeface="宋体" charset="-122"/>
              </a:rPr>
              <a:t>        //</a:t>
            </a:r>
            <a:r>
              <a:rPr lang="zh-CN" altLang="en-US" smtClean="0">
                <a:ea typeface="宋体" charset="-122"/>
              </a:rPr>
              <a:t>循环读出</a:t>
            </a:r>
          </a:p>
          <a:p>
            <a:pPr eaLnBrk="1" hangingPunct="1"/>
            <a:r>
              <a:rPr lang="zh-CN" altLang="en-US" smtClean="0">
                <a:ea typeface="宋体" charset="-122"/>
              </a:rPr>
              <a:t>        </a:t>
            </a:r>
            <a:r>
              <a:rPr lang="en-US" altLang="zh-CN" smtClean="0">
                <a:ea typeface="宋体" charset="-122"/>
              </a:rPr>
              <a:t>fileChannel.write(byteBuffer);</a:t>
            </a:r>
          </a:p>
          <a:p>
            <a:pPr eaLnBrk="1" hangingPunct="1"/>
            <a:r>
              <a:rPr lang="en-US" altLang="zh-CN" smtClean="0">
                <a:ea typeface="宋体" charset="-122"/>
              </a:rPr>
              <a:t>        out.close();</a:t>
            </a:r>
          </a:p>
          <a:p>
            <a:pPr eaLnBrk="1" hangingPunct="1"/>
            <a:r>
              <a:rPr lang="en-US" altLang="zh-CN" smtClean="0">
                <a:ea typeface="宋体" charset="-122"/>
              </a:rPr>
              <a:t>    }</a:t>
            </a:r>
          </a:p>
          <a:p>
            <a:pPr eaLnBrk="1" hangingPunct="1"/>
            <a:r>
              <a:rPr lang="en-US" altLang="zh-CN" smtClean="0">
                <a:ea typeface="宋体" charset="-122"/>
              </a:rPr>
              <a:t>}</a:t>
            </a: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p>
          <a:p>
            <a:pPr eaLnBrk="1" hangingPunct="1"/>
            <a:endParaRPr lang="en-US" altLang="zh-CN" smtClean="0">
              <a:ea typeface="宋体" charset="-122"/>
            </a:endParaRPr>
          </a:p>
          <a:p>
            <a:pPr eaLnBrk="1" hangingPunct="1"/>
            <a:r>
              <a:rPr lang="en-US" altLang="zh-CN" smtClean="0">
                <a:ea typeface="宋体" charset="-122"/>
              </a:rPr>
              <a:t>package com.gan.NIOTest;</a:t>
            </a:r>
          </a:p>
          <a:p>
            <a:pPr eaLnBrk="1" hangingPunct="1"/>
            <a:endParaRPr lang="en-US" altLang="zh-CN" smtClean="0">
              <a:ea typeface="宋体" charset="-122"/>
            </a:endParaRPr>
          </a:p>
          <a:p>
            <a:pPr eaLnBrk="1" hangingPunct="1"/>
            <a:r>
              <a:rPr lang="en-US" altLang="zh-CN" smtClean="0">
                <a:ea typeface="宋体" charset="-122"/>
              </a:rPr>
              <a:t>import java.io.FileInputStream;</a:t>
            </a:r>
          </a:p>
          <a:p>
            <a:pPr eaLnBrk="1" hangingPunct="1"/>
            <a:r>
              <a:rPr lang="en-US" altLang="zh-CN" smtClean="0">
                <a:ea typeface="宋体" charset="-122"/>
              </a:rPr>
              <a:t>import java.io.IOException;</a:t>
            </a:r>
          </a:p>
          <a:p>
            <a:pPr eaLnBrk="1" hangingPunct="1"/>
            <a:r>
              <a:rPr lang="en-US" altLang="zh-CN" smtClean="0">
                <a:ea typeface="宋体" charset="-122"/>
              </a:rPr>
              <a:t>import java.nio.ByteBuffer;</a:t>
            </a:r>
          </a:p>
          <a:p>
            <a:pPr eaLnBrk="1" hangingPunct="1"/>
            <a:r>
              <a:rPr lang="en-US" altLang="zh-CN" smtClean="0">
                <a:ea typeface="宋体" charset="-122"/>
              </a:rPr>
              <a:t>import java.nio.channels.FileChannel;</a:t>
            </a:r>
          </a:p>
          <a:p>
            <a:pPr eaLnBrk="1" hangingPunct="1"/>
            <a:endParaRPr lang="en-US" altLang="zh-CN" smtClean="0">
              <a:ea typeface="宋体" charset="-122"/>
            </a:endParaRPr>
          </a:p>
          <a:p>
            <a:pPr eaLnBrk="1" hangingPunct="1"/>
            <a:r>
              <a:rPr lang="en-US" altLang="zh-CN" smtClean="0">
                <a:ea typeface="宋体" charset="-122"/>
              </a:rPr>
              <a:t>public class ChannelTest {</a:t>
            </a:r>
          </a:p>
          <a:p>
            <a:pPr eaLnBrk="1" hangingPunct="1"/>
            <a:r>
              <a:rPr lang="en-US" altLang="zh-CN" smtClean="0">
                <a:ea typeface="宋体" charset="-122"/>
              </a:rPr>
              <a:t>    /**</a:t>
            </a: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p>
          <a:p>
            <a:pPr eaLnBrk="1" hangingPunct="1"/>
            <a:r>
              <a:rPr lang="zh-CN" altLang="en-US" smtClean="0">
                <a:ea typeface="宋体" charset="-122"/>
              </a:rPr>
              <a:t>     * 从侧面也说明管道是双向的。</a:t>
            </a: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p>
          <a:p>
            <a:pPr eaLnBrk="1" hangingPunct="1"/>
            <a:r>
              <a:rPr lang="en-US" altLang="zh-CN" smtClean="0">
                <a:ea typeface="宋体" charset="-122"/>
              </a:rPr>
              <a:t>     * @param args</a:t>
            </a:r>
          </a:p>
          <a:p>
            <a:pPr eaLnBrk="1" hangingPunct="1"/>
            <a:r>
              <a:rPr lang="en-US" altLang="zh-CN" smtClean="0">
                <a:ea typeface="宋体" charset="-122"/>
              </a:rPr>
              <a:t>     * @throws IOException</a:t>
            </a:r>
          </a:p>
          <a:p>
            <a:pPr eaLnBrk="1" hangingPunct="1"/>
            <a:r>
              <a:rPr lang="en-US" altLang="zh-CN" smtClean="0">
                <a:ea typeface="宋体" charset="-122"/>
              </a:rPr>
              <a:t>     */</a:t>
            </a:r>
          </a:p>
          <a:p>
            <a:pPr eaLnBrk="1" hangingPunct="1"/>
            <a:r>
              <a:rPr lang="en-US" altLang="zh-CN" smtClean="0">
                <a:ea typeface="宋体" charset="-122"/>
              </a:rPr>
              <a:t>    public static void main(String[] args) throws IOException {</a:t>
            </a:r>
          </a:p>
          <a:p>
            <a:pPr eaLnBrk="1" hangingPunct="1"/>
            <a:r>
              <a:rPr lang="en-US" altLang="zh-CN" smtClean="0">
                <a:ea typeface="宋体" charset="-122"/>
              </a:rPr>
              <a:t>        FileInputStream in=new FileInputStream("1.txt");</a:t>
            </a: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p>
          <a:p>
            <a:pPr eaLnBrk="1" hangingPunct="1"/>
            <a:r>
              <a:rPr lang="zh-CN" altLang="en-US" smtClean="0">
                <a:ea typeface="宋体" charset="-122"/>
              </a:rPr>
              <a:t>        </a:t>
            </a:r>
            <a:r>
              <a:rPr lang="en-US" altLang="zh-CN" smtClean="0">
                <a:ea typeface="宋体" charset="-122"/>
              </a:rPr>
              <a:t>FileChannel fileChannel=in.getChannel();</a:t>
            </a: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p>
          <a:p>
            <a:pPr eaLnBrk="1" hangingPunct="1"/>
            <a:r>
              <a:rPr lang="zh-CN" altLang="en-US" smtClean="0">
                <a:ea typeface="宋体" charset="-122"/>
              </a:rPr>
              <a:t>        </a:t>
            </a:r>
            <a:r>
              <a:rPr lang="en-US" altLang="zh-CN" smtClean="0">
                <a:ea typeface="宋体" charset="-122"/>
              </a:rPr>
              <a:t>ByteBuffer byteBuffer=ByteBuffer.allocate(215);</a:t>
            </a: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p>
          <a:p>
            <a:pPr eaLnBrk="1" hangingPunct="1"/>
            <a:r>
              <a:rPr lang="en-US" altLang="zh-CN" smtClean="0">
                <a:ea typeface="宋体" charset="-122"/>
              </a:rPr>
              <a:t>        fileChannel.read(byteBuffer);</a:t>
            </a:r>
          </a:p>
          <a:p>
            <a:pPr eaLnBrk="1" hangingPunct="1"/>
            <a:endParaRPr lang="en-US" altLang="zh-CN" smtClean="0">
              <a:ea typeface="宋体" charset="-122"/>
            </a:endParaRPr>
          </a:p>
          <a:p>
            <a:pPr eaLnBrk="1" hangingPunct="1"/>
            <a:r>
              <a:rPr lang="en-US" altLang="zh-CN" smtClean="0">
                <a:ea typeface="宋体" charset="-122"/>
              </a:rPr>
              <a:t>        byteBuffer.flip();</a:t>
            </a:r>
          </a:p>
          <a:p>
            <a:pPr eaLnBrk="1" hangingPunct="1"/>
            <a:r>
              <a:rPr lang="en-US" altLang="zh-CN" smtClean="0">
                <a:ea typeface="宋体" charset="-122"/>
              </a:rPr>
              <a:t>        //</a:t>
            </a:r>
            <a:r>
              <a:rPr lang="zh-CN" altLang="en-US" smtClean="0">
                <a:ea typeface="宋体" charset="-122"/>
              </a:rPr>
              <a:t>循环读出</a:t>
            </a:r>
          </a:p>
          <a:p>
            <a:pPr eaLnBrk="1" hangingPunct="1"/>
            <a:r>
              <a:rPr lang="zh-CN" altLang="en-US" smtClean="0">
                <a:ea typeface="宋体" charset="-122"/>
              </a:rPr>
              <a:t>        </a:t>
            </a:r>
            <a:r>
              <a:rPr lang="en-US" altLang="zh-CN" smtClean="0">
                <a:ea typeface="宋体" charset="-122"/>
              </a:rPr>
              <a:t>byte[] bytes=new byte[215];</a:t>
            </a:r>
          </a:p>
          <a:p>
            <a:pPr eaLnBrk="1" hangingPunct="1"/>
            <a:r>
              <a:rPr lang="en-US" altLang="zh-CN" smtClean="0">
                <a:ea typeface="宋体" charset="-122"/>
              </a:rPr>
              <a:t>        int i=0;</a:t>
            </a:r>
          </a:p>
          <a:p>
            <a:pPr eaLnBrk="1" hangingPunct="1"/>
            <a:r>
              <a:rPr lang="en-US" altLang="zh-CN" smtClean="0">
                <a:ea typeface="宋体" charset="-122"/>
              </a:rPr>
              <a:t>        while (byteBuffer.remaining()&gt;0){</a:t>
            </a:r>
          </a:p>
          <a:p>
            <a:pPr eaLnBrk="1" hangingPunct="1"/>
            <a:r>
              <a:rPr lang="en-US" altLang="zh-CN" smtClean="0">
                <a:ea typeface="宋体" charset="-122"/>
              </a:rPr>
              <a:t>            bytes[i]=byteBuffer.get();</a:t>
            </a:r>
          </a:p>
          <a:p>
            <a:pPr eaLnBrk="1" hangingPunct="1"/>
            <a:r>
              <a:rPr lang="en-US" altLang="zh-CN" smtClean="0">
                <a:ea typeface="宋体" charset="-122"/>
              </a:rPr>
              <a:t>            i++;</a:t>
            </a:r>
          </a:p>
          <a:p>
            <a:pPr eaLnBrk="1" hangingPunct="1"/>
            <a:r>
              <a:rPr lang="en-US" altLang="zh-CN" smtClean="0">
                <a:ea typeface="宋体" charset="-122"/>
              </a:rPr>
              <a:t>        }</a:t>
            </a:r>
          </a:p>
          <a:p>
            <a:pPr eaLnBrk="1" hangingPunct="1"/>
            <a:r>
              <a:rPr lang="en-US" altLang="zh-CN" smtClean="0">
                <a:ea typeface="宋体" charset="-122"/>
              </a:rPr>
              <a:t>        System.out.println(new String(bytes));</a:t>
            </a:r>
          </a:p>
          <a:p>
            <a:pPr eaLnBrk="1" hangingPunct="1"/>
            <a:r>
              <a:rPr lang="en-US" altLang="zh-CN" smtClean="0">
                <a:ea typeface="宋体" charset="-122"/>
              </a:rPr>
              <a:t>        System.out.println("########");</a:t>
            </a:r>
          </a:p>
          <a:p>
            <a:pPr eaLnBrk="1" hangingPunct="1"/>
            <a:r>
              <a:rPr lang="en-US" altLang="zh-CN" smtClean="0">
                <a:ea typeface="宋体" charset="-122"/>
              </a:rPr>
              <a:t>        in=new FileInputStream("2.txt");</a:t>
            </a:r>
          </a:p>
          <a:p>
            <a:pPr eaLnBrk="1" hangingPunct="1"/>
            <a:r>
              <a:rPr lang="en-US" altLang="zh-CN" smtClean="0">
                <a:ea typeface="宋体" charset="-122"/>
              </a:rPr>
              <a:t>        fileChannel=in.getChannel();</a:t>
            </a:r>
          </a:p>
          <a:p>
            <a:pPr eaLnBrk="1" hangingPunct="1"/>
            <a:r>
              <a:rPr lang="en-US" altLang="zh-CN" smtClean="0">
                <a:ea typeface="宋体" charset="-122"/>
              </a:rPr>
              <a:t>       // byteBuffer.clear();</a:t>
            </a:r>
          </a:p>
          <a:p>
            <a:pPr eaLnBrk="1" hangingPunct="1"/>
            <a:r>
              <a:rPr lang="en-US" altLang="zh-CN" smtClean="0">
                <a:ea typeface="宋体" charset="-122"/>
              </a:rPr>
              <a:t>        byteBuffer.flip();</a:t>
            </a:r>
          </a:p>
          <a:p>
            <a:pPr eaLnBrk="1" hangingPunct="1"/>
            <a:r>
              <a:rPr lang="en-US" altLang="zh-CN" smtClean="0">
                <a:ea typeface="宋体" charset="-122"/>
              </a:rPr>
              <a:t>        fileChannel.read(byteBuffer);</a:t>
            </a:r>
          </a:p>
          <a:p>
            <a:pPr eaLnBrk="1" hangingPunct="1"/>
            <a:r>
              <a:rPr lang="en-US" altLang="zh-CN" smtClean="0">
                <a:ea typeface="宋体" charset="-122"/>
              </a:rPr>
              <a:t>        byteBuffer.flip();</a:t>
            </a:r>
          </a:p>
          <a:p>
            <a:pPr eaLnBrk="1" hangingPunct="1"/>
            <a:r>
              <a:rPr lang="en-US" altLang="zh-CN" smtClean="0">
                <a:ea typeface="宋体" charset="-122"/>
              </a:rPr>
              <a:t>        //</a:t>
            </a:r>
            <a:r>
              <a:rPr lang="zh-CN" altLang="en-US" smtClean="0">
                <a:ea typeface="宋体" charset="-122"/>
              </a:rPr>
              <a:t>循环读出</a:t>
            </a:r>
          </a:p>
          <a:p>
            <a:pPr eaLnBrk="1" hangingPunct="1"/>
            <a:r>
              <a:rPr lang="zh-CN" altLang="en-US" smtClean="0">
                <a:ea typeface="宋体" charset="-122"/>
              </a:rPr>
              <a:t>         </a:t>
            </a:r>
            <a:r>
              <a:rPr lang="en-US" altLang="zh-CN" smtClean="0">
                <a:ea typeface="宋体" charset="-122"/>
              </a:rPr>
              <a:t>bytes=new byte[215];</a:t>
            </a:r>
          </a:p>
          <a:p>
            <a:pPr eaLnBrk="1" hangingPunct="1"/>
            <a:r>
              <a:rPr lang="en-US" altLang="zh-CN" smtClean="0">
                <a:ea typeface="宋体" charset="-122"/>
              </a:rPr>
              <a:t>         i=0;</a:t>
            </a:r>
          </a:p>
          <a:p>
            <a:pPr eaLnBrk="1" hangingPunct="1"/>
            <a:r>
              <a:rPr lang="en-US" altLang="zh-CN" smtClean="0">
                <a:ea typeface="宋体" charset="-122"/>
              </a:rPr>
              <a:t>        while (byteBuffer.remaining()&gt;0){</a:t>
            </a:r>
          </a:p>
          <a:p>
            <a:pPr eaLnBrk="1" hangingPunct="1"/>
            <a:r>
              <a:rPr lang="en-US" altLang="zh-CN" smtClean="0">
                <a:ea typeface="宋体" charset="-122"/>
              </a:rPr>
              <a:t>            bytes[i]=byteBuffer.get();</a:t>
            </a:r>
          </a:p>
          <a:p>
            <a:pPr eaLnBrk="1" hangingPunct="1"/>
            <a:r>
              <a:rPr lang="en-US" altLang="zh-CN" smtClean="0">
                <a:ea typeface="宋体" charset="-122"/>
              </a:rPr>
              <a:t>            i++;</a:t>
            </a:r>
          </a:p>
          <a:p>
            <a:pPr eaLnBrk="1" hangingPunct="1"/>
            <a:r>
              <a:rPr lang="en-US" altLang="zh-CN" smtClean="0">
                <a:ea typeface="宋体" charset="-122"/>
              </a:rPr>
              <a:t>        }</a:t>
            </a:r>
          </a:p>
          <a:p>
            <a:pPr eaLnBrk="1" hangingPunct="1"/>
            <a:r>
              <a:rPr lang="en-US" altLang="zh-CN" smtClean="0">
                <a:ea typeface="宋体" charset="-122"/>
              </a:rPr>
              <a:t>        System.out.println(new String(bytes));</a:t>
            </a:r>
          </a:p>
          <a:p>
            <a:pPr eaLnBrk="1" hangingPunct="1"/>
            <a:r>
              <a:rPr lang="en-US" altLang="zh-CN" smtClean="0">
                <a:ea typeface="宋体" charset="-122"/>
              </a:rPr>
              <a:t>     /*    bytes=new byte[215];</a:t>
            </a:r>
          </a:p>
          <a:p>
            <a:pPr eaLnBrk="1" hangingPunct="1"/>
            <a:r>
              <a:rPr lang="en-US" altLang="zh-CN" smtClean="0">
                <a:ea typeface="宋体" charset="-122"/>
              </a:rPr>
              <a:t>        i=0;</a:t>
            </a:r>
          </a:p>
          <a:p>
            <a:pPr eaLnBrk="1" hangingPunct="1"/>
            <a:r>
              <a:rPr lang="en-US" altLang="zh-CN" smtClean="0">
                <a:ea typeface="宋体" charset="-122"/>
              </a:rPr>
              <a:t>        while (byteBuffer.remaining()&gt;0){</a:t>
            </a:r>
          </a:p>
          <a:p>
            <a:pPr eaLnBrk="1" hangingPunct="1"/>
            <a:r>
              <a:rPr lang="en-US" altLang="zh-CN" smtClean="0">
                <a:ea typeface="宋体" charset="-122"/>
              </a:rPr>
              <a:t>            bytes[i]=byteBuffer.get();</a:t>
            </a:r>
          </a:p>
          <a:p>
            <a:pPr eaLnBrk="1" hangingPunct="1"/>
            <a:r>
              <a:rPr lang="en-US" altLang="zh-CN" smtClean="0">
                <a:ea typeface="宋体" charset="-122"/>
              </a:rPr>
              <a:t>            i++;</a:t>
            </a:r>
          </a:p>
          <a:p>
            <a:pPr eaLnBrk="1" hangingPunct="1"/>
            <a:r>
              <a:rPr lang="en-US" altLang="zh-CN" smtClean="0">
                <a:ea typeface="宋体" charset="-122"/>
              </a:rPr>
              <a:t>        }</a:t>
            </a:r>
          </a:p>
          <a:p>
            <a:pPr eaLnBrk="1" hangingPunct="1"/>
            <a:r>
              <a:rPr lang="en-US" altLang="zh-CN" smtClean="0">
                <a:ea typeface="宋体" charset="-122"/>
              </a:rPr>
              <a:t>        System.out.println(new String(bytes));*/</a:t>
            </a:r>
          </a:p>
          <a:p>
            <a:pPr eaLnBrk="1" hangingPunct="1"/>
            <a:r>
              <a:rPr lang="en-US" altLang="zh-CN" smtClean="0">
                <a:ea typeface="宋体" charset="-122"/>
              </a:rPr>
              <a:t>        in.close();</a:t>
            </a:r>
          </a:p>
          <a:p>
            <a:pPr eaLnBrk="1" hangingPunct="1"/>
            <a:endParaRPr lang="en-US" altLang="zh-CN" smtClean="0">
              <a:ea typeface="宋体" charset="-122"/>
            </a:endParaRPr>
          </a:p>
          <a:p>
            <a:pPr eaLnBrk="1" hangingPunct="1"/>
            <a:r>
              <a:rPr lang="en-US" altLang="zh-CN" smtClean="0">
                <a:ea typeface="宋体" charset="-122"/>
              </a:rPr>
              <a:t>    }</a:t>
            </a:r>
          </a:p>
          <a:p>
            <a:pPr eaLnBrk="1" hangingPunct="1"/>
            <a:r>
              <a:rPr lang="en-US" altLang="zh-CN" smtClean="0">
                <a:ea typeface="宋体" charset="-122"/>
              </a:rPr>
              <a:t>}</a:t>
            </a: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p>
          <a:p>
            <a:pPr eaLnBrk="1" hangingPunct="1"/>
            <a:endParaRPr lang="en-US" altLang="zh-CN" smtClean="0">
              <a:ea typeface="宋体" charset="-122"/>
            </a:endParaRPr>
          </a:p>
          <a:p>
            <a:pPr eaLnBrk="1" hangingPunct="1"/>
            <a:r>
              <a:rPr lang="en-US" altLang="zh-CN" smtClean="0">
                <a:ea typeface="宋体" charset="-122"/>
              </a:rPr>
              <a:t>import java.io.FileInputStream;</a:t>
            </a:r>
          </a:p>
          <a:p>
            <a:pPr eaLnBrk="1" hangingPunct="1"/>
            <a:r>
              <a:rPr lang="en-US" altLang="zh-CN" smtClean="0">
                <a:ea typeface="宋体" charset="-122"/>
              </a:rPr>
              <a:t>import java.io.FileOutputStream;</a:t>
            </a:r>
          </a:p>
          <a:p>
            <a:pPr eaLnBrk="1" hangingPunct="1"/>
            <a:r>
              <a:rPr lang="en-US" altLang="zh-CN" smtClean="0">
                <a:ea typeface="宋体" charset="-122"/>
              </a:rPr>
              <a:t>import java.io.IOException;</a:t>
            </a:r>
          </a:p>
          <a:p>
            <a:pPr eaLnBrk="1" hangingPunct="1"/>
            <a:r>
              <a:rPr lang="en-US" altLang="zh-CN" smtClean="0">
                <a:ea typeface="宋体" charset="-122"/>
              </a:rPr>
              <a:t>import java.nio.ByteBuffer;</a:t>
            </a:r>
          </a:p>
          <a:p>
            <a:pPr eaLnBrk="1" hangingPunct="1"/>
            <a:r>
              <a:rPr lang="en-US" altLang="zh-CN" smtClean="0">
                <a:ea typeface="宋体" charset="-122"/>
              </a:rPr>
              <a:t>import java.nio.channels.FileChannel;</a:t>
            </a:r>
          </a:p>
          <a:p>
            <a:pPr eaLnBrk="1" hangingPunct="1"/>
            <a:endParaRPr lang="en-US" altLang="zh-CN" smtClean="0">
              <a:ea typeface="宋体" charset="-122"/>
            </a:endParaRPr>
          </a:p>
          <a:p>
            <a:pPr eaLnBrk="1" hangingPunct="1"/>
            <a:r>
              <a:rPr lang="en-US" altLang="zh-CN" smtClean="0">
                <a:ea typeface="宋体" charset="-122"/>
              </a:rPr>
              <a:t>public class CopyFile01 {</a:t>
            </a:r>
          </a:p>
          <a:p>
            <a:pPr eaLnBrk="1" hangingPunct="1"/>
            <a:endParaRPr lang="en-US" altLang="zh-CN" smtClean="0">
              <a:ea typeface="宋体" charset="-122"/>
            </a:endParaRPr>
          </a:p>
          <a:p>
            <a:pPr eaLnBrk="1" hangingPunct="1"/>
            <a:r>
              <a:rPr lang="en-US" altLang="zh-CN" smtClean="0">
                <a:ea typeface="宋体" charset="-122"/>
              </a:rPr>
              <a:t>    /**</a:t>
            </a:r>
          </a:p>
          <a:p>
            <a:pPr eaLnBrk="1" hangingPunct="1"/>
            <a:r>
              <a:rPr lang="en-US" altLang="zh-CN" smtClean="0">
                <a:ea typeface="宋体" charset="-122"/>
              </a:rPr>
              <a:t>     * </a:t>
            </a:r>
            <a:r>
              <a:rPr lang="zh-CN" altLang="en-US" smtClean="0">
                <a:ea typeface="宋体" charset="-122"/>
              </a:rPr>
              <a:t>完成文件的复制（读取和写入）</a:t>
            </a: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p>
          <a:p>
            <a:pPr eaLnBrk="1" hangingPunct="1"/>
            <a:r>
              <a:rPr lang="en-US" altLang="zh-CN" smtClean="0">
                <a:ea typeface="宋体" charset="-122"/>
              </a:rPr>
              <a:t>     * @param args</a:t>
            </a:r>
          </a:p>
          <a:p>
            <a:pPr eaLnBrk="1" hangingPunct="1"/>
            <a:r>
              <a:rPr lang="en-US" altLang="zh-CN" smtClean="0">
                <a:ea typeface="宋体" charset="-122"/>
              </a:rPr>
              <a:t>     * @throws IOException</a:t>
            </a:r>
          </a:p>
          <a:p>
            <a:pPr eaLnBrk="1" hangingPunct="1"/>
            <a:r>
              <a:rPr lang="en-US" altLang="zh-CN" smtClean="0">
                <a:ea typeface="宋体" charset="-122"/>
              </a:rPr>
              <a:t>     */</a:t>
            </a:r>
          </a:p>
          <a:p>
            <a:pPr eaLnBrk="1" hangingPunct="1"/>
            <a:r>
              <a:rPr lang="en-US" altLang="zh-CN" smtClean="0">
                <a:ea typeface="宋体" charset="-122"/>
              </a:rPr>
              <a:t>    public static void main(String[] args) throws IOException {</a:t>
            </a:r>
          </a:p>
          <a:p>
            <a:pPr eaLnBrk="1" hangingPunct="1"/>
            <a:r>
              <a:rPr lang="en-US" altLang="zh-CN" smtClean="0">
                <a:ea typeface="宋体" charset="-122"/>
              </a:rPr>
              <a:t>        FileInputStream in=new FileInputStream("1.txt");</a:t>
            </a:r>
          </a:p>
          <a:p>
            <a:pPr eaLnBrk="1" hangingPunct="1"/>
            <a:r>
              <a:rPr lang="en-US" altLang="zh-CN" smtClean="0">
                <a:ea typeface="宋体" charset="-122"/>
              </a:rPr>
              <a:t>        FileOutputStream out=new FileOutputStream("2.txt");</a:t>
            </a:r>
          </a:p>
          <a:p>
            <a:pPr eaLnBrk="1" hangingPunct="1"/>
            <a:r>
              <a:rPr lang="en-US" altLang="zh-CN" smtClean="0">
                <a:ea typeface="宋体" charset="-122"/>
              </a:rPr>
              <a:t>        FileChannel fileInChannel=in.getChannel();</a:t>
            </a:r>
          </a:p>
          <a:p>
            <a:pPr eaLnBrk="1" hangingPunct="1"/>
            <a:r>
              <a:rPr lang="en-US" altLang="zh-CN" smtClean="0">
                <a:ea typeface="宋体" charset="-122"/>
              </a:rPr>
              <a:t>        FileChannel fileOutChannel=out.getChannel();</a:t>
            </a: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p>
          <a:p>
            <a:pPr eaLnBrk="1" hangingPunct="1"/>
            <a:endParaRPr lang="en-US" altLang="zh-CN" smtClean="0">
              <a:ea typeface="宋体" charset="-122"/>
            </a:endParaRPr>
          </a:p>
          <a:p>
            <a:pPr eaLnBrk="1" hangingPunct="1"/>
            <a:r>
              <a:rPr lang="en-US" altLang="zh-CN" smtClean="0">
                <a:ea typeface="宋体" charset="-122"/>
              </a:rPr>
              <a:t>        while (true){</a:t>
            </a: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p>
          <a:p>
            <a:pPr eaLnBrk="1" hangingPunct="1"/>
            <a:r>
              <a:rPr lang="zh-CN" altLang="en-US" smtClean="0">
                <a:ea typeface="宋体" charset="-122"/>
              </a:rPr>
              <a:t>            开始循环读出数据。*</a:t>
            </a:r>
            <a:r>
              <a:rPr lang="en-US" altLang="zh-CN" smtClean="0">
                <a:ea typeface="宋体" charset="-122"/>
              </a:rPr>
              <a:t>/</a:t>
            </a: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p>
          <a:p>
            <a:pPr eaLnBrk="1" hangingPunct="1"/>
            <a:r>
              <a:rPr lang="en-US" altLang="zh-CN" smtClean="0">
                <a:ea typeface="宋体" charset="-122"/>
              </a:rPr>
              <a:t>            int read=fileInChannel.read(byteBuffer);</a:t>
            </a:r>
          </a:p>
          <a:p>
            <a:pPr eaLnBrk="1" hangingPunct="1"/>
            <a:r>
              <a:rPr lang="en-US" altLang="zh-CN" smtClean="0">
                <a:ea typeface="宋体" charset="-122"/>
              </a:rPr>
              <a:t>            System.out.println("read:"+read);</a:t>
            </a:r>
          </a:p>
          <a:p>
            <a:pPr eaLnBrk="1" hangingPunct="1"/>
            <a:r>
              <a:rPr lang="en-US" altLang="zh-CN" smtClean="0">
                <a:ea typeface="宋体" charset="-122"/>
              </a:rPr>
              <a:t>            if ( -1 == read){</a:t>
            </a:r>
          </a:p>
          <a:p>
            <a:pPr eaLnBrk="1" hangingPunct="1"/>
            <a:r>
              <a:rPr lang="en-US" altLang="zh-CN" smtClean="0">
                <a:ea typeface="宋体" charset="-122"/>
              </a:rPr>
              <a:t>                break;</a:t>
            </a:r>
          </a:p>
          <a:p>
            <a:pPr eaLnBrk="1" hangingPunct="1"/>
            <a:r>
              <a:rPr lang="en-US" altLang="zh-CN" smtClean="0">
                <a:ea typeface="宋体" charset="-122"/>
              </a:rPr>
              <a:t>            }</a:t>
            </a:r>
          </a:p>
          <a:p>
            <a:pPr eaLnBrk="1" hangingPunct="1"/>
            <a:r>
              <a:rPr lang="en-US" altLang="zh-CN" smtClean="0">
                <a:ea typeface="宋体" charset="-122"/>
              </a:rPr>
              <a:t>            byteBuffer.flip();</a:t>
            </a:r>
          </a:p>
          <a:p>
            <a:pPr eaLnBrk="1" hangingPunct="1"/>
            <a:r>
              <a:rPr lang="en-US" altLang="zh-CN" smtClean="0">
                <a:ea typeface="宋体" charset="-122"/>
              </a:rPr>
              <a:t>            fileOutChannel.write(byteBuffer);</a:t>
            </a:r>
          </a:p>
          <a:p>
            <a:pPr eaLnBrk="1" hangingPunct="1"/>
            <a:endParaRPr lang="en-US" altLang="zh-CN" smtClean="0">
              <a:ea typeface="宋体" charset="-122"/>
            </a:endParaRPr>
          </a:p>
          <a:p>
            <a:pPr eaLnBrk="1" hangingPunct="1"/>
            <a:r>
              <a:rPr lang="en-US" altLang="zh-CN" smtClean="0">
                <a:ea typeface="宋体" charset="-122"/>
              </a:rPr>
              <a:t>        }</a:t>
            </a:r>
          </a:p>
          <a:p>
            <a:pPr eaLnBrk="1" hangingPunct="1"/>
            <a:r>
              <a:rPr lang="en-US" altLang="zh-CN" smtClean="0">
                <a:ea typeface="宋体" charset="-122"/>
              </a:rPr>
              <a:t>        fileInChannel.close();</a:t>
            </a:r>
          </a:p>
          <a:p>
            <a:pPr eaLnBrk="1" hangingPunct="1"/>
            <a:r>
              <a:rPr lang="en-US" altLang="zh-CN" smtClean="0">
                <a:ea typeface="宋体" charset="-122"/>
              </a:rPr>
              <a:t>        fileOutChannel.close();</a:t>
            </a:r>
          </a:p>
          <a:p>
            <a:pPr eaLnBrk="1" hangingPunct="1"/>
            <a:r>
              <a:rPr lang="en-US" altLang="zh-CN" smtClean="0">
                <a:ea typeface="宋体" charset="-122"/>
              </a:rPr>
              <a:t>    }</a:t>
            </a:r>
          </a:p>
          <a:p>
            <a:pPr eaLnBrk="1" hangingPunct="1"/>
            <a:r>
              <a:rPr lang="en-US" altLang="zh-CN" smtClean="0">
                <a:ea typeface="宋体" charset="-122"/>
              </a:rPr>
              <a:t>}</a:t>
            </a: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p>
          <a:p>
            <a:pPr eaLnBrk="1" hangingPunct="1"/>
            <a:endParaRPr lang="en-US" altLang="zh-CN" smtClean="0">
              <a:ea typeface="宋体" charset="-122"/>
            </a:endParaRPr>
          </a:p>
          <a:p>
            <a:pPr eaLnBrk="1" hangingPunct="1"/>
            <a:r>
              <a:rPr lang="en-US" altLang="zh-CN" smtClean="0">
                <a:ea typeface="宋体" charset="-122"/>
              </a:rPr>
              <a:t>package atguigu.nio.basic;</a:t>
            </a:r>
          </a:p>
          <a:p>
            <a:pPr eaLnBrk="1" hangingPunct="1"/>
            <a:endParaRPr lang="en-US" altLang="zh-CN" smtClean="0">
              <a:ea typeface="宋体" charset="-122"/>
            </a:endParaRPr>
          </a:p>
          <a:p>
            <a:pPr eaLnBrk="1" hangingPunct="1"/>
            <a:r>
              <a:rPr lang="en-US" altLang="zh-CN" smtClean="0">
                <a:ea typeface="宋体" charset="-122"/>
              </a:rPr>
              <a:t>import java.nio.ByteBuffer;</a:t>
            </a:r>
          </a:p>
          <a:p>
            <a:pPr eaLnBrk="1" hangingPunct="1"/>
            <a:endParaRPr lang="en-US" altLang="zh-CN" smtClean="0">
              <a:ea typeface="宋体" charset="-122"/>
            </a:endParaRPr>
          </a:p>
          <a:p>
            <a:pPr eaLnBrk="1" hangingPunct="1"/>
            <a:r>
              <a:rPr lang="en-US" altLang="zh-CN" smtClean="0">
                <a:ea typeface="宋体" charset="-122"/>
              </a:rPr>
              <a:t>public class NioByteBufferPutGet {</a:t>
            </a:r>
          </a:p>
          <a:p>
            <a:pPr eaLnBrk="1" hangingPunct="1"/>
            <a:r>
              <a:rPr lang="en-US" altLang="zh-CN" smtClean="0">
                <a:ea typeface="宋体" charset="-122"/>
              </a:rPr>
              <a:t>    public static void main(String[] args) {</a:t>
            </a:r>
          </a:p>
          <a:p>
            <a:pPr eaLnBrk="1" hangingPunct="1"/>
            <a:r>
              <a:rPr lang="en-US" altLang="zh-CN" smtClean="0">
                <a:ea typeface="宋体" charset="-122"/>
              </a:rPr>
              <a:t>        ByteBuffer byteBuffer= ByteBuffer.allocate(64);</a:t>
            </a:r>
          </a:p>
          <a:p>
            <a:pPr eaLnBrk="1" hangingPunct="1"/>
            <a:r>
              <a:rPr lang="en-US" altLang="zh-CN" smtClean="0">
                <a:ea typeface="宋体" charset="-122"/>
              </a:rPr>
              <a:t>        byteBuffer.putInt(123);</a:t>
            </a:r>
          </a:p>
          <a:p>
            <a:pPr eaLnBrk="1" hangingPunct="1"/>
            <a:r>
              <a:rPr lang="en-US" altLang="zh-CN" smtClean="0">
                <a:ea typeface="宋体" charset="-122"/>
              </a:rPr>
              <a:t>        byteBuffer.putLong(23444444);</a:t>
            </a: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p>
          <a:p>
            <a:pPr eaLnBrk="1" hangingPunct="1"/>
            <a:r>
              <a:rPr lang="en-US" altLang="zh-CN" smtClean="0">
                <a:ea typeface="宋体" charset="-122"/>
              </a:rPr>
              <a:t>        byteBuffer.putShort((short)20);</a:t>
            </a:r>
          </a:p>
          <a:p>
            <a:pPr eaLnBrk="1" hangingPunct="1"/>
            <a:endParaRPr lang="en-US" altLang="zh-CN" smtClean="0">
              <a:ea typeface="宋体" charset="-122"/>
            </a:endParaRPr>
          </a:p>
          <a:p>
            <a:pPr eaLnBrk="1" hangingPunct="1"/>
            <a:r>
              <a:rPr lang="en-US" altLang="zh-CN" smtClean="0">
                <a:ea typeface="宋体" charset="-122"/>
              </a:rPr>
              <a:t>        byteBuffer.flip();</a:t>
            </a:r>
          </a:p>
          <a:p>
            <a:pPr eaLnBrk="1" hangingPunct="1"/>
            <a:r>
              <a:rPr lang="en-US" altLang="zh-CN" smtClean="0">
                <a:ea typeface="宋体" charset="-122"/>
              </a:rPr>
              <a:t>        System.out.println();</a:t>
            </a:r>
          </a:p>
          <a:p>
            <a:pPr eaLnBrk="1" hangingPunct="1"/>
            <a:r>
              <a:rPr lang="en-US" altLang="zh-CN" smtClean="0">
                <a:ea typeface="宋体" charset="-122"/>
              </a:rPr>
              <a:t>        System.out.println(byteBuffer.getInt());</a:t>
            </a:r>
          </a:p>
          <a:p>
            <a:pPr eaLnBrk="1" hangingPunct="1"/>
            <a:r>
              <a:rPr lang="en-US" altLang="zh-CN" smtClean="0">
                <a:ea typeface="宋体" charset="-122"/>
              </a:rPr>
              <a:t>        System.out.println(byteBuffer.getLong());</a:t>
            </a: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p>
          <a:p>
            <a:pPr eaLnBrk="1" hangingPunct="1"/>
            <a:r>
              <a:rPr lang="zh-CN" altLang="en-US" smtClean="0">
                <a:ea typeface="宋体" charset="-122"/>
              </a:rPr>
              <a:t>        </a:t>
            </a:r>
            <a:r>
              <a:rPr lang="en-US" altLang="zh-CN" smtClean="0">
                <a:ea typeface="宋体" charset="-122"/>
              </a:rPr>
              <a:t>System.out.println(byteBuffer.getShort());</a:t>
            </a: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p>
          <a:p>
            <a:pPr eaLnBrk="1" hangingPunct="1"/>
            <a:r>
              <a:rPr lang="en-US" altLang="zh-CN" smtClean="0">
                <a:ea typeface="宋体" charset="-122"/>
              </a:rPr>
              <a:t>}</a:t>
            </a: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p>
          <a:p>
            <a:pPr eaLnBrk="1" hangingPunct="1"/>
            <a:endParaRPr lang="en-US" altLang="zh-CN" smtClean="0">
              <a:ea typeface="宋体" charset="-122"/>
            </a:endParaRPr>
          </a:p>
          <a:p>
            <a:pPr eaLnBrk="1" hangingPunct="1"/>
            <a:r>
              <a:rPr lang="en-US" altLang="zh-CN" smtClean="0">
                <a:ea typeface="宋体" charset="-122"/>
              </a:rPr>
              <a:t>/**</a:t>
            </a: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p>
          <a:p>
            <a:pPr eaLnBrk="1" hangingPunct="1"/>
            <a:r>
              <a:rPr lang="zh-CN" altLang="en-US" smtClean="0">
                <a:ea typeface="宋体" charset="-122"/>
              </a:rPr>
              <a:t> *</a:t>
            </a:r>
            <a:r>
              <a:rPr lang="en-US" altLang="zh-CN" smtClean="0">
                <a:ea typeface="宋体" charset="-122"/>
              </a:rPr>
              <a:t>/</a:t>
            </a:r>
          </a:p>
          <a:p>
            <a:pPr eaLnBrk="1" hangingPunct="1"/>
            <a:r>
              <a:rPr lang="en-US" altLang="zh-CN" smtClean="0">
                <a:ea typeface="宋体" charset="-122"/>
              </a:rPr>
              <a:t>public class ReadOnlyBuffer {</a:t>
            </a:r>
          </a:p>
          <a:p>
            <a:pPr eaLnBrk="1" hangingPunct="1"/>
            <a:r>
              <a:rPr lang="en-US" altLang="zh-CN" smtClean="0">
                <a:ea typeface="宋体" charset="-122"/>
              </a:rPr>
              <a:t>    public static void main(String[] args) {</a:t>
            </a: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p>
          <a:p>
            <a:pPr eaLnBrk="1" hangingPunct="1"/>
            <a:endParaRPr lang="en-US" altLang="zh-CN" smtClean="0">
              <a:ea typeface="宋体" charset="-122"/>
            </a:endParaRPr>
          </a:p>
          <a:p>
            <a:pPr eaLnBrk="1" hangingPunct="1"/>
            <a:r>
              <a:rPr lang="en-US" altLang="zh-CN" smtClean="0">
                <a:ea typeface="宋体" charset="-122"/>
              </a:rPr>
              <a:t>        for (int i=0;i&lt;10;i++){</a:t>
            </a:r>
          </a:p>
          <a:p>
            <a:pPr eaLnBrk="1" hangingPunct="1"/>
            <a:r>
              <a:rPr lang="en-US" altLang="zh-CN" smtClean="0">
                <a:ea typeface="宋体" charset="-122"/>
              </a:rPr>
              <a:t>            byteBuffer.put((byte) i);</a:t>
            </a:r>
          </a:p>
          <a:p>
            <a:pPr eaLnBrk="1" hangingPunct="1"/>
            <a:r>
              <a:rPr lang="en-US" altLang="zh-CN" smtClean="0">
                <a:ea typeface="宋体" charset="-122"/>
              </a:rPr>
              <a:t>        }</a:t>
            </a:r>
          </a:p>
          <a:p>
            <a:pPr eaLnBrk="1" hangingPunct="1"/>
            <a:endParaRPr lang="en-US" altLang="zh-CN" smtClean="0">
              <a:ea typeface="宋体" charset="-122"/>
            </a:endParaRPr>
          </a:p>
          <a:p>
            <a:pPr eaLnBrk="1" hangingPunct="1"/>
            <a:r>
              <a:rPr lang="en-US" altLang="zh-CN" smtClean="0">
                <a:ea typeface="宋体" charset="-122"/>
              </a:rPr>
              <a:t>        byteBuffer.flip();</a:t>
            </a: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p>
          <a:p>
            <a:pPr eaLnBrk="1" hangingPunct="1"/>
            <a:r>
              <a:rPr lang="en-US" altLang="zh-CN" smtClean="0">
                <a:ea typeface="宋体" charset="-122"/>
              </a:rPr>
              <a:t>        System.out.println(onlyReadBuffer.getClass());</a:t>
            </a:r>
          </a:p>
          <a:p>
            <a:pPr eaLnBrk="1" hangingPunct="1"/>
            <a:r>
              <a:rPr lang="en-US" altLang="zh-CN" smtClean="0">
                <a:ea typeface="宋体" charset="-122"/>
              </a:rPr>
              <a:t>        while (onlyReadBuffer.hasRemaining()){</a:t>
            </a:r>
          </a:p>
          <a:p>
            <a:pPr eaLnBrk="1" hangingPunct="1"/>
            <a:r>
              <a:rPr lang="en-US" altLang="zh-CN" smtClean="0">
                <a:ea typeface="宋体" charset="-122"/>
              </a:rPr>
              <a:t>            System.out.println(onlyReadBuffer.get());</a:t>
            </a:r>
          </a:p>
          <a:p>
            <a:pPr eaLnBrk="1" hangingPunct="1"/>
            <a:r>
              <a:rPr lang="en-US" altLang="zh-CN" smtClean="0">
                <a:ea typeface="宋体" charset="-122"/>
              </a:rPr>
              <a:t>        }</a:t>
            </a: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p>
          <a:p>
            <a:pPr eaLnBrk="1" hangingPunct="1"/>
            <a:r>
              <a:rPr lang="zh-CN" altLang="en-US" smtClean="0">
                <a:ea typeface="宋体" charset="-122"/>
              </a:rPr>
              <a:t>    </a:t>
            </a:r>
            <a:r>
              <a:rPr lang="en-US" altLang="zh-CN" smtClean="0">
                <a:ea typeface="宋体" charset="-122"/>
              </a:rPr>
              <a:t>}</a:t>
            </a:r>
          </a:p>
          <a:p>
            <a:pPr eaLnBrk="1" hangingPunct="1"/>
            <a:r>
              <a:rPr lang="en-US" altLang="zh-CN" smtClean="0">
                <a:ea typeface="宋体" charset="-122"/>
              </a:rPr>
              <a:t>}</a:t>
            </a: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p>
          <a:p>
            <a:pPr eaLnBrk="1" hangingPunct="1"/>
            <a:endParaRPr lang="en-US" altLang="zh-CN" smtClean="0">
              <a:ea typeface="宋体" charset="-122"/>
            </a:endParaRPr>
          </a:p>
          <a:p>
            <a:pPr eaLnBrk="1" hangingPunct="1"/>
            <a:r>
              <a:rPr lang="en-US" altLang="zh-CN" smtClean="0">
                <a:ea typeface="宋体" charset="-122"/>
              </a:rPr>
              <a:t>import java.io.FileNotFoundException;</a:t>
            </a:r>
          </a:p>
          <a:p>
            <a:pPr eaLnBrk="1" hangingPunct="1"/>
            <a:r>
              <a:rPr lang="en-US" altLang="zh-CN" smtClean="0">
                <a:ea typeface="宋体" charset="-122"/>
              </a:rPr>
              <a:t>import java.io.RandomAccessFile;</a:t>
            </a:r>
          </a:p>
          <a:p>
            <a:pPr eaLnBrk="1" hangingPunct="1"/>
            <a:r>
              <a:rPr lang="en-US" altLang="zh-CN" smtClean="0">
                <a:ea typeface="宋体" charset="-122"/>
              </a:rPr>
              <a:t>import java.nio.MappedByteBuffer;</a:t>
            </a:r>
          </a:p>
          <a:p>
            <a:pPr eaLnBrk="1" hangingPunct="1"/>
            <a:r>
              <a:rPr lang="en-US" altLang="zh-CN" smtClean="0">
                <a:ea typeface="宋体" charset="-122"/>
              </a:rPr>
              <a:t>import java.nio.channels.FileChannel;</a:t>
            </a:r>
          </a:p>
          <a:p>
            <a:pPr eaLnBrk="1" hangingPunct="1"/>
            <a:endParaRPr lang="en-US" altLang="zh-CN" smtClean="0">
              <a:ea typeface="宋体" charset="-122"/>
            </a:endParaRPr>
          </a:p>
          <a:p>
            <a:pPr eaLnBrk="1" hangingPunct="1"/>
            <a:r>
              <a:rPr lang="en-US" altLang="zh-CN" smtClean="0">
                <a:ea typeface="宋体" charset="-122"/>
              </a:rPr>
              <a:t>/**</a:t>
            </a: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p>
          <a:p>
            <a:pPr eaLnBrk="1" hangingPunct="1"/>
            <a:r>
              <a:rPr lang="zh-CN" altLang="en-US" smtClean="0">
                <a:ea typeface="宋体" charset="-122"/>
              </a:rPr>
              <a:t> *</a:t>
            </a: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p>
          <a:p>
            <a:pPr eaLnBrk="1" hangingPunct="1"/>
            <a:r>
              <a:rPr lang="zh-CN" altLang="en-US" smtClean="0">
                <a:ea typeface="宋体" charset="-122"/>
              </a:rPr>
              <a:t> *</a:t>
            </a:r>
            <a:r>
              <a:rPr lang="en-US" altLang="zh-CN" smtClean="0">
                <a:ea typeface="宋体" charset="-122"/>
              </a:rPr>
              <a:t>/</a:t>
            </a:r>
          </a:p>
          <a:p>
            <a:pPr eaLnBrk="1" hangingPunct="1"/>
            <a:r>
              <a:rPr lang="en-US" altLang="zh-CN" smtClean="0">
                <a:ea typeface="宋体" charset="-122"/>
              </a:rPr>
              <a:t>public class MappedByteBufferTest {</a:t>
            </a:r>
          </a:p>
          <a:p>
            <a:pPr eaLnBrk="1" hangingPunct="1"/>
            <a:r>
              <a:rPr lang="en-US" altLang="zh-CN" smtClean="0">
                <a:ea typeface="宋体" charset="-122"/>
              </a:rPr>
              <a:t>    public static void main(String[] args) throws Exception {</a:t>
            </a: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p>
          <a:p>
            <a:pPr eaLnBrk="1" hangingPunct="1"/>
            <a:r>
              <a:rPr lang="en-US" altLang="zh-CN" smtClean="0">
                <a:ea typeface="宋体" charset="-122"/>
              </a:rPr>
              <a:t>        FileChannel fileChannel = randomAccess.getChannel();</a:t>
            </a: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p>
          <a:p>
            <a:pPr eaLnBrk="1" hangingPunct="1"/>
            <a:r>
              <a:rPr lang="en-US" altLang="zh-CN" smtClean="0">
                <a:ea typeface="宋体" charset="-122"/>
              </a:rPr>
              <a:t>        /**</a:t>
            </a:r>
          </a:p>
          <a:p>
            <a:pPr eaLnBrk="1" hangingPunct="1"/>
            <a:r>
              <a:rPr lang="en-US" altLang="zh-CN" smtClean="0">
                <a:ea typeface="宋体" charset="-122"/>
              </a:rPr>
              <a:t>         * </a:t>
            </a:r>
            <a:r>
              <a:rPr lang="zh-CN" altLang="en-US" smtClean="0">
                <a:ea typeface="宋体" charset="-122"/>
              </a:rPr>
              <a:t>第一个参数是 模式， 我们使用的读写模式</a:t>
            </a: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p>
          <a:p>
            <a:pPr eaLnBrk="1" hangingPunct="1"/>
            <a:r>
              <a:rPr lang="zh-CN" altLang="en-US" smtClean="0">
                <a:ea typeface="宋体" charset="-122"/>
              </a:rPr>
              <a:t>         *</a:t>
            </a:r>
            <a:r>
              <a:rPr lang="en-US" altLang="zh-CN" smtClean="0">
                <a:ea typeface="宋体" charset="-122"/>
              </a:rPr>
              <a:t>/</a:t>
            </a:r>
          </a:p>
          <a:p>
            <a:pPr eaLnBrk="1" hangingPunct="1"/>
            <a:r>
              <a:rPr lang="en-US" altLang="zh-CN" smtClean="0">
                <a:ea typeface="宋体" charset="-122"/>
              </a:rPr>
              <a:t>        MappedByteBuffer mappedByteBuffer = fileChannel.map(FileChannel.MapMode.READ_WRITE, 0, 5);</a:t>
            </a: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p>
          <a:p>
            <a:pPr eaLnBrk="1" hangingPunct="1"/>
            <a:r>
              <a:rPr lang="en-US" altLang="zh-CN" smtClean="0">
                <a:ea typeface="宋体" charset="-122"/>
              </a:rPr>
              <a:t>        //mappedByteBuffer.put(10, (byte) 'x');</a:t>
            </a:r>
          </a:p>
          <a:p>
            <a:pPr eaLnBrk="1" hangingPunct="1"/>
            <a:r>
              <a:rPr lang="en-US" altLang="zh-CN" smtClean="0">
                <a:ea typeface="宋体" charset="-122"/>
              </a:rPr>
              <a:t>        randomAccess.close();</a:t>
            </a:r>
          </a:p>
          <a:p>
            <a:pPr eaLnBrk="1" hangingPunct="1"/>
            <a:r>
              <a:rPr lang="en-US" altLang="zh-CN" smtClean="0">
                <a:ea typeface="宋体" charset="-122"/>
              </a:rPr>
              <a:t>    }</a:t>
            </a:r>
          </a:p>
          <a:p>
            <a:pPr eaLnBrk="1" hangingPunct="1"/>
            <a:r>
              <a:rPr lang="en-US" altLang="zh-CN" smtClean="0">
                <a:ea typeface="宋体" charset="-122"/>
              </a:rPr>
              <a:t>}</a:t>
            </a: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p>
          <a:p>
            <a:pPr eaLnBrk="1" hangingPunct="1"/>
            <a:endParaRPr lang="en-US" altLang="zh-CN" smtClean="0">
              <a:ea typeface="宋体" charset="-122"/>
            </a:endParaRPr>
          </a:p>
          <a:p>
            <a:pPr eaLnBrk="1" hangingPunct="1"/>
            <a:r>
              <a:rPr lang="en-US" altLang="zh-CN" smtClean="0">
                <a:ea typeface="宋体" charset="-122"/>
              </a:rPr>
              <a:t>import java.io.IOException;</a:t>
            </a:r>
          </a:p>
          <a:p>
            <a:pPr eaLnBrk="1" hangingPunct="1"/>
            <a:r>
              <a:rPr lang="en-US" altLang="zh-CN" smtClean="0">
                <a:ea typeface="宋体" charset="-122"/>
              </a:rPr>
              <a:t>import java.net.InetSocketAddress;</a:t>
            </a:r>
          </a:p>
          <a:p>
            <a:pPr eaLnBrk="1" hangingPunct="1"/>
            <a:r>
              <a:rPr lang="en-US" altLang="zh-CN" smtClean="0">
                <a:ea typeface="宋体" charset="-122"/>
              </a:rPr>
              <a:t>import java.nio.ByteBuffer;</a:t>
            </a:r>
          </a:p>
          <a:p>
            <a:pPr eaLnBrk="1" hangingPunct="1"/>
            <a:r>
              <a:rPr lang="en-US" altLang="zh-CN" smtClean="0">
                <a:ea typeface="宋体" charset="-122"/>
              </a:rPr>
              <a:t>import java.nio.channels.ServerSocketChannel;</a:t>
            </a:r>
          </a:p>
          <a:p>
            <a:pPr eaLnBrk="1" hangingPunct="1"/>
            <a:r>
              <a:rPr lang="en-US" altLang="zh-CN" smtClean="0">
                <a:ea typeface="宋体" charset="-122"/>
              </a:rPr>
              <a:t>import java.nio.channels.SocketChannel;</a:t>
            </a:r>
          </a:p>
          <a:p>
            <a:pPr eaLnBrk="1" hangingPunct="1"/>
            <a:r>
              <a:rPr lang="en-US" altLang="zh-CN" smtClean="0">
                <a:ea typeface="宋体" charset="-122"/>
              </a:rPr>
              <a:t>import java.util.Arrays;</a:t>
            </a:r>
          </a:p>
          <a:p>
            <a:pPr eaLnBrk="1" hangingPunct="1"/>
            <a:endParaRPr lang="en-US" altLang="zh-CN" smtClean="0">
              <a:ea typeface="宋体" charset="-122"/>
            </a:endParaRPr>
          </a:p>
          <a:p>
            <a:pPr eaLnBrk="1" hangingPunct="1"/>
            <a:r>
              <a:rPr lang="en-US" altLang="zh-CN" smtClean="0">
                <a:ea typeface="宋体" charset="-122"/>
              </a:rPr>
              <a:t>/**</a:t>
            </a: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p>
          <a:p>
            <a:pPr eaLnBrk="1" hangingPunct="1"/>
            <a:r>
              <a:rPr lang="zh-CN" altLang="en-US" smtClean="0">
                <a:ea typeface="宋体" charset="-122"/>
              </a:rPr>
              <a:t> *</a:t>
            </a:r>
            <a:r>
              <a:rPr lang="en-US" altLang="zh-CN" smtClean="0">
                <a:ea typeface="宋体" charset="-122"/>
              </a:rPr>
              <a:t>/</a:t>
            </a:r>
          </a:p>
          <a:p>
            <a:pPr eaLnBrk="1" hangingPunct="1"/>
            <a:endParaRPr lang="en-US" altLang="zh-CN" smtClean="0">
              <a:ea typeface="宋体" charset="-122"/>
            </a:endParaRPr>
          </a:p>
          <a:p>
            <a:pPr eaLnBrk="1" hangingPunct="1"/>
            <a:r>
              <a:rPr lang="en-US" altLang="zh-CN" smtClean="0">
                <a:ea typeface="宋体" charset="-122"/>
              </a:rPr>
              <a:t>/**</a:t>
            </a: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p>
          <a:p>
            <a:pPr eaLnBrk="1" hangingPunct="1"/>
            <a:r>
              <a:rPr lang="zh-CN" altLang="en-US" smtClean="0">
                <a:ea typeface="宋体" charset="-122"/>
              </a:rPr>
              <a:t> *</a:t>
            </a:r>
            <a:r>
              <a:rPr lang="en-US" altLang="zh-CN" smtClean="0">
                <a:ea typeface="宋体" charset="-122"/>
              </a:rPr>
              <a:t>/</a:t>
            </a:r>
          </a:p>
          <a:p>
            <a:pPr eaLnBrk="1" hangingPunct="1"/>
            <a:endParaRPr lang="en-US" altLang="zh-CN" smtClean="0">
              <a:ea typeface="宋体" charset="-122"/>
            </a:endParaRPr>
          </a:p>
          <a:p>
            <a:pPr eaLnBrk="1" hangingPunct="1"/>
            <a:r>
              <a:rPr lang="en-US" altLang="zh-CN" smtClean="0">
                <a:ea typeface="宋体" charset="-122"/>
              </a:rPr>
              <a:t>public class ScatteringAndGatherIngTest {</a:t>
            </a:r>
          </a:p>
          <a:p>
            <a:pPr eaLnBrk="1" hangingPunct="1"/>
            <a:r>
              <a:rPr lang="en-US" altLang="zh-CN" smtClean="0">
                <a:ea typeface="宋体" charset="-122"/>
              </a:rPr>
              <a:t>    public static void main(String[] args) throws IOException {</a:t>
            </a: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p>
          <a:p>
            <a:pPr eaLnBrk="1" hangingPunct="1"/>
            <a:r>
              <a:rPr lang="en-US" altLang="zh-CN" smtClean="0">
                <a:ea typeface="宋体" charset="-122"/>
              </a:rPr>
              <a:t>        InetSocketAddress address = new InetSocketAddress(7000);</a:t>
            </a: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p>
          <a:p>
            <a:pPr eaLnBrk="1" hangingPunct="1"/>
            <a:endParaRPr lang="en-US" altLang="zh-CN" smtClean="0">
              <a:ea typeface="宋体" charset="-122"/>
            </a:endParaRPr>
          </a:p>
          <a:p>
            <a:pPr eaLnBrk="1" hangingPunct="1"/>
            <a:r>
              <a:rPr lang="en-US" altLang="zh-CN" smtClean="0">
                <a:ea typeface="宋体" charset="-122"/>
              </a:rPr>
              <a:t>        ByteBuffer[] byteBuffers = new ByteBuffer[2];</a:t>
            </a:r>
          </a:p>
          <a:p>
            <a:pPr eaLnBrk="1" hangingPunct="1"/>
            <a:r>
              <a:rPr lang="en-US" altLang="zh-CN" smtClean="0">
                <a:ea typeface="宋体" charset="-122"/>
              </a:rPr>
              <a:t>        byteBuffers[0] = ByteBuffer.allocate(5);</a:t>
            </a:r>
          </a:p>
          <a:p>
            <a:pPr eaLnBrk="1" hangingPunct="1"/>
            <a:r>
              <a:rPr lang="en-US" altLang="zh-CN" smtClean="0">
                <a:ea typeface="宋体" charset="-122"/>
              </a:rPr>
              <a:t>        byteBuffers[1] = ByteBuffer.allocate(3);</a:t>
            </a: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p>
          <a:p>
            <a:pPr eaLnBrk="1" hangingPunct="1"/>
            <a:r>
              <a:rPr lang="en-US" altLang="zh-CN" smtClean="0">
                <a:ea typeface="宋体" charset="-122"/>
              </a:rPr>
              <a:t>        while (true) {</a:t>
            </a:r>
          </a:p>
          <a:p>
            <a:pPr eaLnBrk="1" hangingPunct="1"/>
            <a:r>
              <a:rPr lang="en-US" altLang="zh-CN" smtClean="0">
                <a:ea typeface="宋体" charset="-122"/>
              </a:rPr>
              <a:t>            int byteRead = 0;</a:t>
            </a:r>
          </a:p>
          <a:p>
            <a:pPr eaLnBrk="1" hangingPunct="1"/>
            <a:r>
              <a:rPr lang="en-US" altLang="zh-CN" smtClean="0">
                <a:ea typeface="宋体" charset="-122"/>
              </a:rPr>
              <a:t>            //</a:t>
            </a:r>
            <a:r>
              <a:rPr lang="zh-CN" altLang="en-US" smtClean="0">
                <a:ea typeface="宋体" charset="-122"/>
              </a:rPr>
              <a:t>接受客户端写入的的字符串</a:t>
            </a:r>
          </a:p>
          <a:p>
            <a:pPr eaLnBrk="1" hangingPunct="1"/>
            <a:r>
              <a:rPr lang="zh-CN" altLang="en-US" smtClean="0">
                <a:ea typeface="宋体" charset="-122"/>
              </a:rPr>
              <a:t>            </a:t>
            </a:r>
            <a:r>
              <a:rPr lang="en-US" altLang="zh-CN" smtClean="0">
                <a:ea typeface="宋体" charset="-122"/>
              </a:rPr>
              <a:t>while (byteRead &lt; messageLength) {</a:t>
            </a:r>
          </a:p>
          <a:p>
            <a:pPr eaLnBrk="1" hangingPunct="1"/>
            <a:r>
              <a:rPr lang="en-US" altLang="zh-CN" smtClean="0">
                <a:ea typeface="宋体" charset="-122"/>
              </a:rPr>
              <a:t>                long r = socketChannel.read(byteBuffers);</a:t>
            </a:r>
          </a:p>
          <a:p>
            <a:pPr eaLnBrk="1" hangingPunct="1"/>
            <a:r>
              <a:rPr lang="en-US" altLang="zh-CN" smtClean="0">
                <a:ea typeface="宋体" charset="-122"/>
              </a:rPr>
              <a:t>                byteRead += r;</a:t>
            </a:r>
          </a:p>
          <a:p>
            <a:pPr eaLnBrk="1" hangingPunct="1"/>
            <a:r>
              <a:rPr lang="en-US" altLang="zh-CN" smtClean="0">
                <a:ea typeface="宋体" charset="-122"/>
              </a:rPr>
              <a:t>                System.out.println("byteRead:" + byteRead);</a:t>
            </a:r>
          </a:p>
          <a:p>
            <a:pPr eaLnBrk="1" hangingPunct="1"/>
            <a:r>
              <a:rPr lang="en-US" altLang="zh-CN" smtClean="0">
                <a:ea typeface="宋体" charset="-122"/>
              </a:rPr>
              <a:t>                //</a:t>
            </a:r>
            <a:r>
              <a:rPr lang="zh-CN" altLang="en-US" smtClean="0">
                <a:ea typeface="宋体" charset="-122"/>
              </a:rPr>
              <a:t>通过流打印</a:t>
            </a:r>
          </a:p>
          <a:p>
            <a:pPr eaLnBrk="1" hangingPunct="1"/>
            <a:r>
              <a:rPr lang="zh-CN" altLang="en-US" smtClean="0">
                <a:ea typeface="宋体" charset="-122"/>
              </a:rPr>
              <a:t>                </a:t>
            </a:r>
            <a:r>
              <a:rPr lang="en-US" altLang="zh-CN" smtClean="0">
                <a:ea typeface="宋体" charset="-122"/>
              </a:rPr>
              <a:t>Arrays.asList(byteBuffers).stream().</a:t>
            </a:r>
          </a:p>
          <a:p>
            <a:pPr eaLnBrk="1" hangingPunct="1"/>
            <a:r>
              <a:rPr lang="en-US" altLang="zh-CN" smtClean="0">
                <a:ea typeface="宋体" charset="-122"/>
              </a:rPr>
              <a:t>                        map(buffer -&gt; "postiton:" + buffer.position() + ",limit:" + buffer.limit()).</a:t>
            </a:r>
          </a:p>
          <a:p>
            <a:pPr eaLnBrk="1" hangingPunct="1"/>
            <a:r>
              <a:rPr lang="en-US" altLang="zh-CN" smtClean="0">
                <a:ea typeface="宋体" charset="-122"/>
              </a:rPr>
              <a:t>                        forEach(System.out::println);</a:t>
            </a:r>
          </a:p>
          <a:p>
            <a:pPr eaLnBrk="1" hangingPunct="1"/>
            <a:endParaRPr lang="en-US" altLang="zh-CN" smtClean="0">
              <a:ea typeface="宋体" charset="-122"/>
            </a:endParaRPr>
          </a:p>
          <a:p>
            <a:pPr eaLnBrk="1" hangingPunct="1"/>
            <a:r>
              <a:rPr lang="en-US" altLang="zh-CN" smtClean="0">
                <a:ea typeface="宋体" charset="-122"/>
              </a:rPr>
              <a:t>            }</a:t>
            </a: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p>
          <a:p>
            <a:pPr eaLnBrk="1" hangingPunct="1"/>
            <a:r>
              <a:rPr lang="zh-CN" altLang="en-US" smtClean="0">
                <a:ea typeface="宋体" charset="-122"/>
              </a:rPr>
              <a:t>            </a:t>
            </a:r>
            <a:r>
              <a:rPr lang="en-US" altLang="zh-CN" smtClean="0">
                <a:ea typeface="宋体" charset="-122"/>
              </a:rPr>
              <a:t>Arrays.asList(byteBuffers).</a:t>
            </a:r>
          </a:p>
          <a:p>
            <a:pPr eaLnBrk="1" hangingPunct="1"/>
            <a:r>
              <a:rPr lang="en-US" altLang="zh-CN" smtClean="0">
                <a:ea typeface="宋体" charset="-122"/>
              </a:rPr>
              <a:t>                    forEach(buffer -&gt; {</a:t>
            </a:r>
          </a:p>
          <a:p>
            <a:pPr eaLnBrk="1" hangingPunct="1"/>
            <a:r>
              <a:rPr lang="en-US" altLang="zh-CN" smtClean="0">
                <a:ea typeface="宋体" charset="-122"/>
              </a:rPr>
              <a:t>                        buffer.flip();</a:t>
            </a:r>
          </a:p>
          <a:p>
            <a:pPr eaLnBrk="1" hangingPunct="1"/>
            <a:r>
              <a:rPr lang="en-US" altLang="zh-CN" smtClean="0">
                <a:ea typeface="宋体" charset="-122"/>
              </a:rPr>
              <a:t>                    });</a:t>
            </a:r>
          </a:p>
          <a:p>
            <a:pPr eaLnBrk="1" hangingPunct="1"/>
            <a:r>
              <a:rPr lang="en-US" altLang="zh-CN" smtClean="0">
                <a:ea typeface="宋体" charset="-122"/>
              </a:rPr>
              <a:t>            //</a:t>
            </a:r>
            <a:r>
              <a:rPr lang="zh-CN" altLang="en-US" smtClean="0">
                <a:ea typeface="宋体" charset="-122"/>
              </a:rPr>
              <a:t>将数据读出回显到客户端</a:t>
            </a:r>
          </a:p>
          <a:p>
            <a:pPr eaLnBrk="1" hangingPunct="1"/>
            <a:r>
              <a:rPr lang="zh-CN" altLang="en-US" smtClean="0">
                <a:ea typeface="宋体" charset="-122"/>
              </a:rPr>
              <a:t>            </a:t>
            </a:r>
            <a:r>
              <a:rPr lang="en-US" altLang="zh-CN" smtClean="0">
                <a:ea typeface="宋体" charset="-122"/>
              </a:rPr>
              <a:t>long byteWrite = 0;</a:t>
            </a:r>
          </a:p>
          <a:p>
            <a:pPr eaLnBrk="1" hangingPunct="1"/>
            <a:r>
              <a:rPr lang="en-US" altLang="zh-CN" smtClean="0">
                <a:ea typeface="宋体" charset="-122"/>
              </a:rPr>
              <a:t>            while (byteWrite &lt; messageLength) {</a:t>
            </a:r>
          </a:p>
          <a:p>
            <a:pPr eaLnBrk="1" hangingPunct="1"/>
            <a:r>
              <a:rPr lang="en-US" altLang="zh-CN" smtClean="0">
                <a:ea typeface="宋体" charset="-122"/>
              </a:rPr>
              <a:t>                long r = socketChannel.write(byteBuffers);</a:t>
            </a:r>
          </a:p>
          <a:p>
            <a:pPr eaLnBrk="1" hangingPunct="1"/>
            <a:r>
              <a:rPr lang="en-US" altLang="zh-CN" smtClean="0">
                <a:ea typeface="宋体" charset="-122"/>
              </a:rPr>
              <a:t>                byteWrite += r;</a:t>
            </a:r>
          </a:p>
          <a:p>
            <a:pPr eaLnBrk="1" hangingPunct="1"/>
            <a:r>
              <a:rPr lang="en-US" altLang="zh-CN" smtClean="0">
                <a:ea typeface="宋体" charset="-122"/>
              </a:rPr>
              <a:t>            }</a:t>
            </a: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p>
          <a:p>
            <a:pPr eaLnBrk="1" hangingPunct="1"/>
            <a:r>
              <a:rPr lang="en-US" altLang="zh-CN" smtClean="0">
                <a:ea typeface="宋体" charset="-122"/>
              </a:rPr>
              <a:t>            Arrays.asList(byteBuffers).</a:t>
            </a:r>
          </a:p>
          <a:p>
            <a:pPr eaLnBrk="1" hangingPunct="1"/>
            <a:r>
              <a:rPr lang="en-US" altLang="zh-CN" smtClean="0">
                <a:ea typeface="宋体" charset="-122"/>
              </a:rPr>
              <a:t>                    forEach(buffer -&gt; {</a:t>
            </a:r>
          </a:p>
          <a:p>
            <a:pPr eaLnBrk="1" hangingPunct="1"/>
            <a:r>
              <a:rPr lang="en-US" altLang="zh-CN" smtClean="0">
                <a:ea typeface="宋体" charset="-122"/>
              </a:rPr>
              <a:t>                        buffer.clear();</a:t>
            </a:r>
          </a:p>
          <a:p>
            <a:pPr eaLnBrk="1" hangingPunct="1"/>
            <a:r>
              <a:rPr lang="en-US" altLang="zh-CN" smtClean="0">
                <a:ea typeface="宋体" charset="-122"/>
              </a:rPr>
              <a:t>                    });</a:t>
            </a: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p>
          <a:p>
            <a:pPr eaLnBrk="1" hangingPunct="1"/>
            <a:endParaRPr lang="en-US" altLang="zh-CN" smtClean="0">
              <a:ea typeface="宋体" charset="-122"/>
            </a:endParaRPr>
          </a:p>
          <a:p>
            <a:pPr eaLnBrk="1" hangingPunct="1"/>
            <a:r>
              <a:rPr lang="en-US" altLang="zh-CN" smtClean="0">
                <a:ea typeface="宋体" charset="-122"/>
              </a:rPr>
              <a:t>        }</a:t>
            </a:r>
          </a:p>
          <a:p>
            <a:pPr eaLnBrk="1" hangingPunct="1"/>
            <a:r>
              <a:rPr lang="en-US" altLang="zh-CN" smtClean="0">
                <a:ea typeface="宋体" charset="-122"/>
              </a:rPr>
              <a:t>    }</a:t>
            </a:r>
          </a:p>
          <a:p>
            <a:pPr eaLnBrk="1" hangingPunct="1"/>
            <a:r>
              <a:rPr lang="en-US" altLang="zh-CN" smtClean="0">
                <a:ea typeface="宋体" charset="-122"/>
              </a:rPr>
              <a:t>}</a:t>
            </a: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ea typeface="宋体" charset="-122"/>
              </a:rPr>
              <a:t>删除这个图，给学生画出来，学生理解会更加到位</a:t>
            </a:r>
            <a:r>
              <a:rPr lang="en-US" altLang="zh-CN" smtClean="0">
                <a:ea typeface="宋体" charset="-122"/>
              </a:rPr>
              <a:t>, ,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p>
          <a:p>
            <a:pPr marL="0" indent="0" eaLnBrk="1" hangingPunct="1">
              <a:buNone/>
            </a:pPr>
            <a:r>
              <a:rPr lang="en-US" altLang="zh-CN" smtClean="0">
                <a:ea typeface="宋体" charset="-122"/>
              </a:rPr>
              <a:t>import java.net.InetSocketAddress;</a:t>
            </a:r>
          </a:p>
          <a:p>
            <a:pPr marL="0" indent="0" eaLnBrk="1" hangingPunct="1">
              <a:buNone/>
            </a:pPr>
            <a:r>
              <a:rPr lang="en-US" altLang="zh-CN" smtClean="0">
                <a:ea typeface="宋体" charset="-122"/>
              </a:rPr>
              <a:t>import java.net.ServerSocket;</a:t>
            </a:r>
          </a:p>
          <a:p>
            <a:pPr marL="0" indent="0" eaLnBrk="1" hangingPunct="1">
              <a:buNone/>
            </a:pPr>
            <a:r>
              <a:rPr lang="en-US" altLang="zh-CN" smtClean="0">
                <a:ea typeface="宋体" charset="-122"/>
              </a:rPr>
              <a:t>import java.nio.ByteBuffer;</a:t>
            </a:r>
          </a:p>
          <a:p>
            <a:pPr marL="0" indent="0" eaLnBrk="1" hangingPunct="1">
              <a:buNone/>
            </a:pPr>
            <a:r>
              <a:rPr lang="en-US" altLang="zh-CN" smtClean="0">
                <a:ea typeface="宋体" charset="-122"/>
              </a:rPr>
              <a:t>import java.nio.channels.SelectionKey;</a:t>
            </a:r>
          </a:p>
          <a:p>
            <a:pPr marL="0" indent="0" eaLnBrk="1" hangingPunct="1">
              <a:buNone/>
            </a:pPr>
            <a:r>
              <a:rPr lang="en-US" altLang="zh-CN" smtClean="0">
                <a:ea typeface="宋体" charset="-122"/>
              </a:rPr>
              <a:t>import java.nio.channels.Selector;</a:t>
            </a:r>
          </a:p>
          <a:p>
            <a:pPr marL="0" indent="0" eaLnBrk="1" hangingPunct="1">
              <a:buNone/>
            </a:pPr>
            <a:r>
              <a:rPr lang="en-US" altLang="zh-CN" smtClean="0">
                <a:ea typeface="宋体" charset="-122"/>
              </a:rPr>
              <a:t>import java.nio.channels.ServerSocketChannel;</a:t>
            </a:r>
          </a:p>
          <a:p>
            <a:pPr marL="0" indent="0" eaLnBrk="1" hangingPunct="1">
              <a:buNone/>
            </a:pPr>
            <a:r>
              <a:rPr lang="en-US" altLang="zh-CN" smtClean="0">
                <a:ea typeface="宋体" charset="-122"/>
              </a:rPr>
              <a:t>import java.nio.channels.SocketChannel;</a:t>
            </a:r>
          </a:p>
          <a:p>
            <a:pPr marL="0" indent="0" eaLnBrk="1" hangingPunct="1">
              <a:buNone/>
            </a:pPr>
            <a:r>
              <a:rPr lang="en-US" altLang="zh-CN" smtClean="0">
                <a:ea typeface="宋体" charset="-122"/>
              </a:rPr>
              <a:t>import java.nio.channels.spi.SelectorProvider;</a:t>
            </a:r>
          </a:p>
          <a:p>
            <a:pPr marL="0" indent="0" eaLnBrk="1" hangingPunct="1">
              <a:buNone/>
            </a:pPr>
            <a:r>
              <a:rPr lang="en-US" altLang="zh-CN" smtClean="0">
                <a:ea typeface="宋体" charset="-122"/>
              </a:rPr>
              <a:t>import java.util.Iterator;</a:t>
            </a:r>
          </a:p>
          <a:p>
            <a:pPr marL="0" indent="0" eaLnBrk="1" hangingPunct="1">
              <a:buNone/>
            </a:pPr>
            <a:r>
              <a:rPr lang="en-US" altLang="zh-CN" smtClean="0">
                <a:ea typeface="宋体" charset="-122"/>
              </a:rPr>
              <a:t>import java.util.Set;</a:t>
            </a: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p>
          <a:p>
            <a:pPr marL="0" indent="0" eaLnBrk="1" hangingPunct="1">
              <a:buNone/>
            </a:pPr>
            <a:r>
              <a:rPr lang="en-US" altLang="zh-CN" smtClean="0">
                <a:ea typeface="宋体" charset="-122"/>
              </a:rPr>
              <a:t>    public static void main(String[] args) throws IOException {</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p>
          <a:p>
            <a:pPr marL="0" indent="0" eaLnBrk="1" hangingPunct="1">
              <a:buNone/>
            </a:pPr>
            <a:r>
              <a:rPr lang="zh-CN" altLang="en-US" smtClean="0">
                <a:ea typeface="宋体" charset="-122"/>
              </a:rPr>
              <a:t>         *</a:t>
            </a:r>
            <a:r>
              <a:rPr lang="en-US" altLang="zh-CN" smtClean="0">
                <a:ea typeface="宋体" charset="-122"/>
              </a:rPr>
              <a:t>/</a:t>
            </a:r>
          </a:p>
          <a:p>
            <a:pPr marL="0" indent="0" eaLnBrk="1" hangingPunct="1">
              <a:buNone/>
            </a:pPr>
            <a:r>
              <a:rPr lang="en-US" altLang="zh-CN" smtClean="0">
                <a:ea typeface="宋体" charset="-122"/>
              </a:rPr>
              <a:t>        int [] ports=new int[5];</a:t>
            </a:r>
          </a:p>
          <a:p>
            <a:pPr marL="0" indent="0" eaLnBrk="1" hangingPunct="1">
              <a:buNone/>
            </a:pPr>
            <a:r>
              <a:rPr lang="en-US" altLang="zh-CN" smtClean="0">
                <a:ea typeface="宋体" charset="-122"/>
              </a:rPr>
              <a:t>        ports[0]=5000;</a:t>
            </a:r>
          </a:p>
          <a:p>
            <a:pPr marL="0" indent="0" eaLnBrk="1" hangingPunct="1">
              <a:buNone/>
            </a:pPr>
            <a:r>
              <a:rPr lang="en-US" altLang="zh-CN" smtClean="0">
                <a:ea typeface="宋体" charset="-122"/>
              </a:rPr>
              <a:t>        ports[1]=5001;</a:t>
            </a:r>
          </a:p>
          <a:p>
            <a:pPr marL="0" indent="0" eaLnBrk="1" hangingPunct="1">
              <a:buNone/>
            </a:pPr>
            <a:r>
              <a:rPr lang="en-US" altLang="zh-CN" smtClean="0">
                <a:ea typeface="宋体" charset="-122"/>
              </a:rPr>
              <a:t>        ports[2]=5002;</a:t>
            </a:r>
          </a:p>
          <a:p>
            <a:pPr marL="0" indent="0" eaLnBrk="1" hangingPunct="1">
              <a:buNone/>
            </a:pPr>
            <a:r>
              <a:rPr lang="en-US" altLang="zh-CN" smtClean="0">
                <a:ea typeface="宋体" charset="-122"/>
              </a:rPr>
              <a:t>        ports[3]=5003;</a:t>
            </a:r>
          </a:p>
          <a:p>
            <a:pPr marL="0" indent="0" eaLnBrk="1" hangingPunct="1">
              <a:buNone/>
            </a:pPr>
            <a:r>
              <a:rPr lang="en-US" altLang="zh-CN" smtClean="0">
                <a:ea typeface="宋体" charset="-122"/>
              </a:rPr>
              <a:t>        ports[4]=5004;</a:t>
            </a: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p>
          <a:p>
            <a:pPr marL="0" indent="0" eaLnBrk="1" hangingPunct="1">
              <a:buNone/>
            </a:pPr>
            <a:r>
              <a:rPr lang="zh-CN" altLang="en-US" smtClean="0">
                <a:ea typeface="宋体" charset="-122"/>
              </a:rPr>
              <a:t>        </a:t>
            </a:r>
            <a:r>
              <a:rPr lang="en-US" altLang="zh-CN" smtClean="0">
                <a:ea typeface="宋体" charset="-122"/>
              </a:rPr>
              <a:t>Selector selector=Selector.open();</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p>
          <a:p>
            <a:pPr marL="0" indent="0" eaLnBrk="1" hangingPunct="1">
              <a:buNone/>
            </a:pPr>
            <a:r>
              <a:rPr lang="zh-CN" altLang="en-US" smtClean="0">
                <a:ea typeface="宋体" charset="-122"/>
              </a:rPr>
              <a:t>        </a:t>
            </a:r>
            <a:r>
              <a:rPr lang="en-US" altLang="zh-CN" smtClean="0">
                <a:ea typeface="宋体" charset="-122"/>
              </a:rPr>
              <a:t>for (int i=0;i&lt;5;i++){</a:t>
            </a: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p>
          <a:p>
            <a:pPr marL="0" indent="0" eaLnBrk="1" hangingPunct="1">
              <a:buNone/>
            </a:pPr>
            <a:r>
              <a:rPr lang="en-US" altLang="zh-CN" smtClean="0">
                <a:ea typeface="宋体" charset="-122"/>
              </a:rPr>
              <a:t>            /**</a:t>
            </a:r>
            <a:r>
              <a:rPr lang="zh-CN" altLang="en-US" smtClean="0">
                <a:ea typeface="宋体" charset="-122"/>
              </a:rPr>
              <a:t>配置成不阻塞必须写</a:t>
            </a: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p>
          <a:p>
            <a:pPr marL="0" indent="0" eaLnBrk="1" hangingPunct="1">
              <a:buNone/>
            </a:pPr>
            <a:r>
              <a:rPr lang="zh-CN" altLang="en-US" smtClean="0">
                <a:ea typeface="宋体" charset="-122"/>
              </a:rPr>
              <a:t>             *</a:t>
            </a:r>
          </a:p>
          <a:p>
            <a:pPr marL="0" indent="0" eaLnBrk="1" hangingPunct="1">
              <a:buNone/>
            </a:pPr>
            <a:r>
              <a:rPr lang="zh-CN" altLang="en-US" smtClean="0">
                <a:ea typeface="宋体" charset="-122"/>
              </a:rPr>
              <a:t>             *</a:t>
            </a:r>
            <a:r>
              <a:rPr lang="en-US" altLang="zh-CN" smtClean="0">
                <a:ea typeface="宋体" charset="-122"/>
              </a:rPr>
              <a:t>/</a:t>
            </a:r>
          </a:p>
          <a:p>
            <a:pPr marL="0" indent="0" eaLnBrk="1" hangingPunct="1">
              <a:buNone/>
            </a:pPr>
            <a:r>
              <a:rPr lang="en-US" altLang="zh-CN" smtClean="0">
                <a:ea typeface="宋体" charset="-122"/>
              </a:rPr>
              <a:t>            serverSocketChannel.configureBlocking(false);</a:t>
            </a: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p>
          <a:p>
            <a:pPr marL="0" indent="0" eaLnBrk="1" hangingPunct="1">
              <a:buNone/>
            </a:pPr>
            <a:r>
              <a:rPr lang="zh-CN" altLang="en-US" smtClean="0">
                <a:ea typeface="宋体" charset="-122"/>
              </a:rPr>
              <a:t>            </a:t>
            </a:r>
            <a:r>
              <a:rPr lang="en-US" altLang="zh-CN" smtClean="0">
                <a:ea typeface="宋体" charset="-122"/>
              </a:rPr>
              <a:t>ServerSocket serverSocket=serverSocketChannel.socket();</a:t>
            </a: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p>
          <a:p>
            <a:pPr marL="0" indent="0" eaLnBrk="1" hangingPunct="1">
              <a:buNone/>
            </a:pPr>
            <a:r>
              <a:rPr lang="en-US" altLang="zh-CN" smtClean="0">
                <a:ea typeface="宋体" charset="-122"/>
              </a:rPr>
              <a:t>            serverSocket.bind(address);</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p>
          <a:p>
            <a:pPr marL="0" indent="0" eaLnBrk="1" hangingPunct="1">
              <a:buNone/>
            </a:pPr>
            <a:r>
              <a:rPr lang="zh-CN" altLang="en-US" smtClean="0">
                <a:ea typeface="宋体" charset="-122"/>
              </a:rPr>
              <a:t>             *</a:t>
            </a:r>
            <a:r>
              <a:rPr lang="en-US" altLang="zh-CN" smtClean="0">
                <a:ea typeface="宋体" charset="-122"/>
              </a:rPr>
              <a:t>/</a:t>
            </a:r>
          </a:p>
          <a:p>
            <a:pPr marL="0" indent="0" eaLnBrk="1" hangingPunct="1">
              <a:buNone/>
            </a:pPr>
            <a:r>
              <a:rPr lang="en-US" altLang="zh-CN" smtClean="0">
                <a:ea typeface="宋体" charset="-122"/>
              </a:rPr>
              <a:t>            serverSocketChannel.register(selector, SelectionKey.OP_ACCEPT);</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p>
          <a:p>
            <a:pPr marL="0" indent="0" eaLnBrk="1" hangingPunct="1">
              <a:buNone/>
            </a:pPr>
            <a:r>
              <a:rPr lang="zh-CN" altLang="en-US" smtClean="0">
                <a:ea typeface="宋体" charset="-122"/>
              </a:rPr>
              <a:t>         *</a:t>
            </a: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p>
          <a:p>
            <a:pPr marL="0" indent="0" eaLnBrk="1" hangingPunct="1">
              <a:buNone/>
            </a:pPr>
            <a:r>
              <a:rPr lang="zh-CN" altLang="en-US" smtClean="0">
                <a:ea typeface="宋体" charset="-122"/>
              </a:rPr>
              <a:t>         *</a:t>
            </a: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p>
          <a:p>
            <a:pPr marL="0" indent="0" eaLnBrk="1" hangingPunct="1">
              <a:buNone/>
            </a:pPr>
            <a:r>
              <a:rPr lang="zh-CN" altLang="en-US" smtClean="0">
                <a:ea typeface="宋体" charset="-122"/>
              </a:rPr>
              <a:t>         *</a:t>
            </a: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p>
          <a:p>
            <a:pPr marL="0" indent="0" eaLnBrk="1" hangingPunct="1">
              <a:buNone/>
            </a:pPr>
            <a:r>
              <a:rPr lang="zh-CN" altLang="en-US" smtClean="0">
                <a:ea typeface="宋体" charset="-122"/>
              </a:rPr>
              <a:t>         *</a:t>
            </a:r>
            <a:r>
              <a:rPr lang="en-US" altLang="zh-CN" smtClean="0">
                <a:ea typeface="宋体" charset="-122"/>
              </a:rPr>
              <a:t>/</a:t>
            </a:r>
          </a:p>
          <a:p>
            <a:pPr marL="0" indent="0" eaLnBrk="1" hangingPunct="1">
              <a:buNone/>
            </a:pPr>
            <a:r>
              <a:rPr lang="en-US" altLang="zh-CN" smtClean="0">
                <a:ea typeface="宋体" charset="-122"/>
              </a:rPr>
              <a:t>        while(true){</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p>
          <a:p>
            <a:pPr marL="0" indent="0" eaLnBrk="1" hangingPunct="1">
              <a:buNone/>
            </a:pPr>
            <a:r>
              <a:rPr lang="zh-CN" altLang="en-US" smtClean="0">
                <a:ea typeface="宋体" charset="-122"/>
              </a:rPr>
              <a:t>             *</a:t>
            </a:r>
            <a:r>
              <a:rPr lang="en-US" altLang="zh-CN" smtClean="0">
                <a:ea typeface="宋体" charset="-122"/>
              </a:rPr>
              <a:t>/</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p>
          <a:p>
            <a:pPr marL="0" indent="0" eaLnBrk="1" hangingPunct="1">
              <a:buNone/>
            </a:pPr>
            <a:r>
              <a:rPr lang="en-US" altLang="zh-CN" smtClean="0">
                <a:ea typeface="宋体" charset="-122"/>
              </a:rPr>
              <a:t>             * </a:t>
            </a:r>
            <a:r>
              <a:rPr lang="zh-CN" altLang="en-US" smtClean="0">
                <a:ea typeface="宋体" charset="-122"/>
              </a:rPr>
              <a:t>如果没有，代码根本不往下走</a:t>
            </a:r>
          </a:p>
          <a:p>
            <a:pPr marL="0" indent="0" eaLnBrk="1" hangingPunct="1">
              <a:buNone/>
            </a:pPr>
            <a:r>
              <a:rPr lang="zh-CN" altLang="en-US" smtClean="0">
                <a:ea typeface="宋体" charset="-122"/>
              </a:rPr>
              <a:t>             * 通过打断点调试</a:t>
            </a:r>
          </a:p>
          <a:p>
            <a:pPr marL="0" indent="0" eaLnBrk="1" hangingPunct="1">
              <a:buNone/>
            </a:pPr>
            <a:r>
              <a:rPr lang="zh-CN" altLang="en-US" smtClean="0">
                <a:ea typeface="宋体" charset="-122"/>
              </a:rPr>
              <a:t>             * 相当于不断查询是否有关注的事件出现</a:t>
            </a:r>
          </a:p>
          <a:p>
            <a:pPr marL="0" indent="0" eaLnBrk="1" hangingPunct="1">
              <a:buNone/>
            </a:pPr>
            <a:r>
              <a:rPr lang="zh-CN" altLang="en-US" smtClean="0">
                <a:ea typeface="宋体" charset="-122"/>
              </a:rPr>
              <a:t>             *</a:t>
            </a:r>
            <a:r>
              <a:rPr lang="en-US" altLang="zh-CN" smtClean="0">
                <a:ea typeface="宋体" charset="-122"/>
              </a:rPr>
              <a:t>/</a:t>
            </a:r>
          </a:p>
          <a:p>
            <a:pPr marL="0" indent="0" eaLnBrk="1" hangingPunct="1">
              <a:buNone/>
            </a:pPr>
            <a:r>
              <a:rPr lang="en-US" altLang="zh-CN" smtClean="0">
                <a:ea typeface="宋体" charset="-122"/>
              </a:rPr>
              <a:t>            int keyNumbers=selector.select();</a:t>
            </a: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p>
          <a:p>
            <a:pPr marL="0" indent="0" eaLnBrk="1" hangingPunct="1">
              <a:buNone/>
            </a:pPr>
            <a:r>
              <a:rPr lang="en-US" altLang="zh-CN" smtClean="0">
                <a:ea typeface="宋体" charset="-122"/>
              </a:rPr>
              <a:t>            Set&lt;SelectionKey&gt;  selectionKeys=selector.selectedKeys();</a:t>
            </a: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p>
          <a:p>
            <a:pPr marL="0" indent="0" eaLnBrk="1" hangingPunct="1">
              <a:buNone/>
            </a:pPr>
            <a:r>
              <a:rPr lang="en-US" altLang="zh-CN" smtClean="0">
                <a:ea typeface="宋体" charset="-122"/>
              </a:rPr>
              <a:t>            Iterator&lt;SelectionKey&gt; iterator= selectionKeys.iterator();</a:t>
            </a: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p>
          <a:p>
            <a:pPr marL="0" indent="0" eaLnBrk="1" hangingPunct="1">
              <a:buNone/>
            </a:pPr>
            <a:r>
              <a:rPr lang="en-US" altLang="zh-CN" smtClean="0">
                <a:ea typeface="宋体" charset="-122"/>
              </a:rPr>
              <a:t>            while (iterator.hasNext()){</a:t>
            </a:r>
          </a:p>
          <a:p>
            <a:pPr marL="0" indent="0" eaLnBrk="1" hangingPunct="1">
              <a:buNone/>
            </a:pPr>
            <a:r>
              <a:rPr lang="en-US" altLang="zh-CN" smtClean="0">
                <a:ea typeface="宋体" charset="-122"/>
              </a:rPr>
              <a:t>                SelectionKey selectionKey=iterator.next();</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p>
          <a:p>
            <a:pPr marL="0" indent="0" eaLnBrk="1" hangingPunct="1">
              <a:buNone/>
            </a:pPr>
            <a:r>
              <a:rPr lang="zh-CN" altLang="en-US" smtClean="0">
                <a:ea typeface="宋体" charset="-122"/>
              </a:rPr>
              <a:t>                </a:t>
            </a:r>
            <a:r>
              <a:rPr lang="en-US" altLang="zh-CN" smtClean="0">
                <a:ea typeface="宋体" charset="-122"/>
              </a:rPr>
              <a:t>if (selectionKey.isAcceptable()){</a:t>
            </a: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p>
          <a:p>
            <a:pPr marL="0" indent="0" eaLnBrk="1" hangingPunct="1">
              <a:buNone/>
            </a:pPr>
            <a:r>
              <a:rPr lang="en-US" altLang="zh-CN" smtClean="0">
                <a:ea typeface="宋体" charset="-122"/>
              </a:rPr>
              <a:t>                    SocketChannel socketChannel=serverSocketChannel.accept();</a:t>
            </a:r>
          </a:p>
          <a:p>
            <a:pPr marL="0" indent="0" eaLnBrk="1" hangingPunct="1">
              <a:buNone/>
            </a:pPr>
            <a:r>
              <a:rPr lang="en-US" altLang="zh-CN" smtClean="0">
                <a:ea typeface="宋体" charset="-122"/>
              </a:rPr>
              <a:t>                    socketChannel.configureBlocking(false);</a:t>
            </a: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p>
          <a:p>
            <a:pPr marL="0" indent="0" eaLnBrk="1" hangingPunct="1">
              <a:buNone/>
            </a:pPr>
            <a:r>
              <a:rPr lang="zh-CN" altLang="en-US" smtClean="0">
                <a:ea typeface="宋体" charset="-122"/>
              </a:rPr>
              <a:t>                    </a:t>
            </a:r>
            <a:r>
              <a:rPr lang="en-US" altLang="zh-CN" smtClean="0">
                <a:ea typeface="宋体" charset="-122"/>
              </a:rPr>
              <a:t>socketChannel.register(selector,SelectionKey.OP_READ);</a:t>
            </a: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p>
          <a:p>
            <a:pPr marL="0" indent="0" eaLnBrk="1" hangingPunct="1">
              <a:buNone/>
            </a:pPr>
            <a:r>
              <a:rPr lang="zh-CN" altLang="en-US" smtClean="0">
                <a:ea typeface="宋体" charset="-122"/>
              </a:rPr>
              <a:t>                    </a:t>
            </a:r>
            <a:r>
              <a:rPr lang="en-US" altLang="zh-CN" smtClean="0">
                <a:ea typeface="宋体" charset="-122"/>
              </a:rPr>
              <a:t>iterator.remove();</a:t>
            </a: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p>
          <a:p>
            <a:pPr marL="0" indent="0" eaLnBrk="1" hangingPunct="1">
              <a:buNone/>
            </a:pPr>
            <a:r>
              <a:rPr lang="en-US" altLang="zh-CN" smtClean="0">
                <a:ea typeface="宋体" charset="-122"/>
              </a:rPr>
              <a:t>                }</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p>
          <a:p>
            <a:pPr marL="0" indent="0" eaLnBrk="1" hangingPunct="1">
              <a:buNone/>
            </a:pPr>
            <a:r>
              <a:rPr lang="en-US" altLang="zh-CN" smtClean="0">
                <a:ea typeface="宋体" charset="-122"/>
              </a:rPr>
              <a:t>                    SocketChannel socketChannel= (SocketChannel) selectionKey.channel();</a:t>
            </a:r>
          </a:p>
          <a:p>
            <a:pPr marL="0" indent="0" eaLnBrk="1" hangingPunct="1">
              <a:buNone/>
            </a:pPr>
            <a:r>
              <a:rPr lang="en-US" altLang="zh-CN" smtClean="0">
                <a:ea typeface="宋体" charset="-122"/>
              </a:rPr>
              <a:t>                    int bytesRead=0;</a:t>
            </a:r>
          </a:p>
          <a:p>
            <a:pPr marL="0" indent="0" eaLnBrk="1" hangingPunct="1">
              <a:buNone/>
            </a:pPr>
            <a:r>
              <a:rPr lang="en-US" altLang="zh-CN" smtClean="0">
                <a:ea typeface="宋体" charset="-122"/>
              </a:rPr>
              <a:t>                    while(true){</a:t>
            </a:r>
          </a:p>
          <a:p>
            <a:pPr marL="0" indent="0" eaLnBrk="1" hangingPunct="1">
              <a:buNone/>
            </a:pPr>
            <a:r>
              <a:rPr lang="en-US" altLang="zh-CN" smtClean="0">
                <a:ea typeface="宋体" charset="-122"/>
              </a:rPr>
              <a:t>                        ByteBuffer byteBuffer=ByteBuffer.allocate(512);</a:t>
            </a:r>
          </a:p>
          <a:p>
            <a:pPr marL="0" indent="0" eaLnBrk="1" hangingPunct="1">
              <a:buNone/>
            </a:pPr>
            <a:r>
              <a:rPr lang="en-US" altLang="zh-CN" smtClean="0">
                <a:ea typeface="宋体" charset="-122"/>
              </a:rPr>
              <a:t>                        byteBuffer.clear();</a:t>
            </a:r>
          </a:p>
          <a:p>
            <a:pPr marL="0" indent="0" eaLnBrk="1" hangingPunct="1">
              <a:buNone/>
            </a:pPr>
            <a:r>
              <a:rPr lang="en-US" altLang="zh-CN" smtClean="0">
                <a:ea typeface="宋体" charset="-122"/>
              </a:rPr>
              <a:t>                        int read= socketChannel.read(byteBuffer);</a:t>
            </a:r>
          </a:p>
          <a:p>
            <a:pPr marL="0" indent="0" eaLnBrk="1" hangingPunct="1">
              <a:buNone/>
            </a:pPr>
            <a:r>
              <a:rPr lang="en-US" altLang="zh-CN" smtClean="0">
                <a:ea typeface="宋体" charset="-122"/>
              </a:rPr>
              <a:t>                        if (read&lt;=0){</a:t>
            </a:r>
          </a:p>
          <a:p>
            <a:pPr marL="0" indent="0" eaLnBrk="1" hangingPunct="1">
              <a:buNone/>
            </a:pPr>
            <a:r>
              <a:rPr lang="en-US" altLang="zh-CN" smtClean="0">
                <a:ea typeface="宋体" charset="-122"/>
              </a:rPr>
              <a:t>                            break;</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byteBuffer.flip();</a:t>
            </a:r>
          </a:p>
          <a:p>
            <a:pPr marL="0" indent="0" eaLnBrk="1" hangingPunct="1">
              <a:buNone/>
            </a:pPr>
            <a:r>
              <a:rPr lang="en-US" altLang="zh-CN" smtClean="0">
                <a:ea typeface="宋体" charset="-122"/>
              </a:rPr>
              <a:t>                        socketChannel.write(byteBuffer);</a:t>
            </a:r>
          </a:p>
          <a:p>
            <a:pPr marL="0" indent="0" eaLnBrk="1" hangingPunct="1">
              <a:buNone/>
            </a:pPr>
            <a:r>
              <a:rPr lang="en-US" altLang="zh-CN" smtClean="0">
                <a:ea typeface="宋体" charset="-122"/>
              </a:rPr>
              <a:t>                        bytesRead+=read;</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p>
          <a:p>
            <a:pPr marL="0" indent="0" eaLnBrk="1" hangingPunct="1">
              <a:buNone/>
            </a:pPr>
            <a:r>
              <a:rPr lang="en-US" altLang="zh-CN" smtClean="0">
                <a:ea typeface="宋体" charset="-122"/>
              </a:rPr>
              <a:t>                    iterator.remove();</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a:t>
            </a: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p>
          <a:p>
            <a:pPr marL="0" indent="0" eaLnBrk="1" hangingPunct="1">
              <a:buNone/>
            </a:pPr>
            <a:r>
              <a:rPr lang="en-US" altLang="zh-CN" smtClean="0">
                <a:ea typeface="宋体" charset="-122"/>
              </a:rPr>
              <a:t>import java.net.InetSocketAddress;</a:t>
            </a:r>
          </a:p>
          <a:p>
            <a:pPr marL="0" indent="0" eaLnBrk="1" hangingPunct="1">
              <a:buNone/>
            </a:pPr>
            <a:r>
              <a:rPr lang="en-US" altLang="zh-CN" smtClean="0">
                <a:ea typeface="宋体" charset="-122"/>
              </a:rPr>
              <a:t>import java.nio.ByteBuffer;</a:t>
            </a:r>
          </a:p>
          <a:p>
            <a:pPr marL="0" indent="0" eaLnBrk="1" hangingPunct="1">
              <a:buNone/>
            </a:pPr>
            <a:r>
              <a:rPr lang="en-US" altLang="zh-CN" smtClean="0">
                <a:ea typeface="宋体" charset="-122"/>
              </a:rPr>
              <a:t>import java.nio.channels.SelectionKey;</a:t>
            </a:r>
          </a:p>
          <a:p>
            <a:pPr marL="0" indent="0" eaLnBrk="1" hangingPunct="1">
              <a:buNone/>
            </a:pPr>
            <a:r>
              <a:rPr lang="en-US" altLang="zh-CN" smtClean="0">
                <a:ea typeface="宋体" charset="-122"/>
              </a:rPr>
              <a:t>import java.nio.channels.Selector;</a:t>
            </a:r>
          </a:p>
          <a:p>
            <a:pPr marL="0" indent="0" eaLnBrk="1" hangingPunct="1">
              <a:buNone/>
            </a:pPr>
            <a:r>
              <a:rPr lang="en-US" altLang="zh-CN" smtClean="0">
                <a:ea typeface="宋体" charset="-122"/>
              </a:rPr>
              <a:t>import java.nio.channels.ServerSocketChannel;</a:t>
            </a:r>
          </a:p>
          <a:p>
            <a:pPr marL="0" indent="0" eaLnBrk="1" hangingPunct="1">
              <a:buNone/>
            </a:pPr>
            <a:r>
              <a:rPr lang="en-US" altLang="zh-CN" smtClean="0">
                <a:ea typeface="宋体" charset="-122"/>
              </a:rPr>
              <a:t>import java.nio.channels.SocketChannel;</a:t>
            </a:r>
          </a:p>
          <a:p>
            <a:pPr marL="0" indent="0" eaLnBrk="1" hangingPunct="1">
              <a:buNone/>
            </a:pPr>
            <a:r>
              <a:rPr lang="en-US" altLang="zh-CN" smtClean="0">
                <a:ea typeface="宋体" charset="-122"/>
              </a:rPr>
              <a:t>import java.nio.charset.Charset;</a:t>
            </a:r>
          </a:p>
          <a:p>
            <a:pPr marL="0" indent="0" eaLnBrk="1" hangingPunct="1">
              <a:buNone/>
            </a:pPr>
            <a:r>
              <a:rPr lang="en-US" altLang="zh-CN" smtClean="0">
                <a:ea typeface="宋体" charset="-122"/>
              </a:rPr>
              <a:t>import java.util.HashMap;</a:t>
            </a:r>
          </a:p>
          <a:p>
            <a:pPr marL="0" indent="0" eaLnBrk="1" hangingPunct="1">
              <a:buNone/>
            </a:pPr>
            <a:r>
              <a:rPr lang="en-US" altLang="zh-CN" smtClean="0">
                <a:ea typeface="宋体" charset="-122"/>
              </a:rPr>
              <a:t>import java.util.Map;</a:t>
            </a:r>
          </a:p>
          <a:p>
            <a:pPr marL="0" indent="0" eaLnBrk="1" hangingPunct="1">
              <a:buNone/>
            </a:pPr>
            <a:r>
              <a:rPr lang="en-US" altLang="zh-CN" smtClean="0">
                <a:ea typeface="宋体" charset="-122"/>
              </a:rPr>
              <a:t>import java.util.Set;</a:t>
            </a:r>
          </a:p>
          <a:p>
            <a:pPr marL="0" indent="0" eaLnBrk="1" hangingPunct="1">
              <a:buNone/>
            </a:pPr>
            <a:r>
              <a:rPr lang="en-US" altLang="zh-CN" smtClean="0">
                <a:ea typeface="宋体" charset="-122"/>
              </a:rPr>
              <a:t>import java.util.UUID;</a:t>
            </a: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p>
          <a:p>
            <a:pPr marL="0" indent="0" eaLnBrk="1" hangingPunct="1">
              <a:buNone/>
            </a:pPr>
            <a:r>
              <a:rPr lang="en-US" altLang="zh-CN" smtClean="0">
                <a:ea typeface="宋体" charset="-122"/>
              </a:rPr>
              <a:t>    private  static Map&lt;String, SocketChannel&gt;  clientMap=new HashMap&lt;&gt;();</a:t>
            </a:r>
          </a:p>
          <a:p>
            <a:pPr marL="0" indent="0" eaLnBrk="1" hangingPunct="1">
              <a:buNone/>
            </a:pPr>
            <a:r>
              <a:rPr lang="en-US" altLang="zh-CN" smtClean="0">
                <a:ea typeface="宋体" charset="-122"/>
              </a:rPr>
              <a:t>    public static void main(String[] args) throws IOException {</a:t>
            </a:r>
          </a:p>
          <a:p>
            <a:pPr marL="0" indent="0" eaLnBrk="1" hangingPunct="1">
              <a:buNone/>
            </a:pPr>
            <a:r>
              <a:rPr lang="en-US" altLang="zh-CN" smtClean="0">
                <a:ea typeface="宋体" charset="-122"/>
              </a:rPr>
              <a:t>        ServerSocketChannel serverSocketChannel=ServerSocketChannel.open();</a:t>
            </a:r>
          </a:p>
          <a:p>
            <a:pPr marL="0" indent="0" eaLnBrk="1" hangingPunct="1">
              <a:buNone/>
            </a:pPr>
            <a:r>
              <a:rPr lang="en-US" altLang="zh-CN" smtClean="0">
                <a:ea typeface="宋体" charset="-122"/>
              </a:rPr>
              <a:t>        serverSocketChannel.configureBlocking(false);</a:t>
            </a:r>
          </a:p>
          <a:p>
            <a:pPr marL="0" indent="0" eaLnBrk="1" hangingPunct="1">
              <a:buNone/>
            </a:pPr>
            <a:r>
              <a:rPr lang="en-US" altLang="zh-CN" smtClean="0">
                <a:ea typeface="宋体" charset="-122"/>
              </a:rPr>
              <a:t>        serverSocketChannel.socket().bind(new InetSocketAddress(8899));</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p>
          <a:p>
            <a:pPr marL="0" indent="0" eaLnBrk="1" hangingPunct="1">
              <a:buNone/>
            </a:pPr>
            <a:r>
              <a:rPr lang="en-US" altLang="zh-CN" smtClean="0">
                <a:ea typeface="宋体" charset="-122"/>
              </a:rPr>
              <a:t>        serverSocketChannel.register(selector, SelectionKey.OP_ACCEPT);</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p>
          <a:p>
            <a:pPr marL="0" indent="0" eaLnBrk="1" hangingPunct="1">
              <a:buNone/>
            </a:pPr>
            <a:r>
              <a:rPr lang="en-US" altLang="zh-CN" smtClean="0">
                <a:ea typeface="宋体" charset="-122"/>
              </a:rPr>
              <a:t>            try {</a:t>
            </a:r>
          </a:p>
          <a:p>
            <a:pPr marL="0" indent="0" eaLnBrk="1" hangingPunct="1">
              <a:buNone/>
            </a:pPr>
            <a:r>
              <a:rPr lang="en-US" altLang="zh-CN" smtClean="0">
                <a:ea typeface="宋体" charset="-122"/>
              </a:rPr>
              <a:t>                selector.select();</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p>
          <a:p>
            <a:pPr marL="0" indent="0" eaLnBrk="1" hangingPunct="1">
              <a:buNone/>
            </a:pPr>
            <a:r>
              <a:rPr lang="en-US" altLang="zh-CN" smtClean="0">
                <a:ea typeface="宋体" charset="-122"/>
              </a:rPr>
              <a:t>                    final  SocketChannel client;</a:t>
            </a:r>
          </a:p>
          <a:p>
            <a:pPr marL="0" indent="0" eaLnBrk="1" hangingPunct="1">
              <a:buNone/>
            </a:pPr>
            <a:r>
              <a:rPr lang="en-US" altLang="zh-CN" smtClean="0">
                <a:ea typeface="宋体" charset="-122"/>
              </a:rPr>
              <a:t>                        try {</a:t>
            </a:r>
          </a:p>
          <a:p>
            <a:pPr marL="0" indent="0" eaLnBrk="1" hangingPunct="1">
              <a:buNone/>
            </a:pPr>
            <a:r>
              <a:rPr lang="en-US" altLang="zh-CN" smtClean="0">
                <a:ea typeface="宋体" charset="-122"/>
              </a:rPr>
              <a:t>                            if (selectionKey.isAcceptable()){</a:t>
            </a:r>
          </a:p>
          <a:p>
            <a:pPr marL="0" indent="0" eaLnBrk="1" hangingPunct="1">
              <a:buNone/>
            </a:pPr>
            <a:r>
              <a:rPr lang="en-US" altLang="zh-CN" smtClean="0">
                <a:ea typeface="宋体" charset="-122"/>
              </a:rPr>
              <a:t>                                ServerSocketChannel serverSocketChannel1= (ServerSocketChannel) selectionKey.channel();</a:t>
            </a:r>
          </a:p>
          <a:p>
            <a:pPr marL="0" indent="0" eaLnBrk="1" hangingPunct="1">
              <a:buNone/>
            </a:pPr>
            <a:r>
              <a:rPr lang="en-US" altLang="zh-CN" smtClean="0">
                <a:ea typeface="宋体" charset="-122"/>
              </a:rPr>
              <a:t>                                client=serverSocketChannel1.accept();</a:t>
            </a:r>
          </a:p>
          <a:p>
            <a:pPr marL="0" indent="0" eaLnBrk="1" hangingPunct="1">
              <a:buNone/>
            </a:pPr>
            <a:r>
              <a:rPr lang="en-US" altLang="zh-CN" smtClean="0">
                <a:ea typeface="宋体" charset="-122"/>
              </a:rPr>
              <a:t>                                client.configureBlocking(false);</a:t>
            </a:r>
          </a:p>
          <a:p>
            <a:pPr marL="0" indent="0" eaLnBrk="1" hangingPunct="1">
              <a:buNone/>
            </a:pPr>
            <a:r>
              <a:rPr lang="en-US" altLang="zh-CN" smtClean="0">
                <a:ea typeface="宋体" charset="-122"/>
              </a:rPr>
              <a:t>                                client.register(selector,SelectionKey.OP_READ);</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p>
          <a:p>
            <a:pPr marL="0" indent="0" eaLnBrk="1" hangingPunct="1">
              <a:buNone/>
            </a:pPr>
            <a:r>
              <a:rPr lang="en-US" altLang="zh-CN" smtClean="0">
                <a:ea typeface="宋体" charset="-122"/>
              </a:rPr>
              <a:t>                                clientMap.put(key,client);</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else if(selectionKey.isReadable()){</a:t>
            </a:r>
          </a:p>
          <a:p>
            <a:pPr marL="0" indent="0" eaLnBrk="1" hangingPunct="1">
              <a:buNone/>
            </a:pPr>
            <a:r>
              <a:rPr lang="en-US" altLang="zh-CN" smtClean="0">
                <a:ea typeface="宋体" charset="-122"/>
              </a:rPr>
              <a:t>                                    client= (SocketChannel) selectionKey.channel();</a:t>
            </a:r>
          </a:p>
          <a:p>
            <a:pPr marL="0" indent="0" eaLnBrk="1" hangingPunct="1">
              <a:buNone/>
            </a:pPr>
            <a:r>
              <a:rPr lang="en-US" altLang="zh-CN" smtClean="0">
                <a:ea typeface="宋体" charset="-122"/>
              </a:rPr>
              <a:t>                                    ByteBuffer readBuffer=ByteBuffer.allocate(1024);</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p>
          <a:p>
            <a:pPr marL="0" indent="0" eaLnBrk="1" hangingPunct="1">
              <a:buNone/>
            </a:pPr>
            <a:r>
              <a:rPr lang="en-US" altLang="zh-CN" smtClean="0">
                <a:ea typeface="宋体" charset="-122"/>
              </a:rPr>
              <a:t>                                        readBuffer.flip();</a:t>
            </a:r>
          </a:p>
          <a:p>
            <a:pPr marL="0" indent="0" eaLnBrk="1" hangingPunct="1">
              <a:buNone/>
            </a:pPr>
            <a:r>
              <a:rPr lang="en-US" altLang="zh-CN" smtClean="0">
                <a:ea typeface="宋体" charset="-122"/>
              </a:rPr>
              <a:t>                                        Charset charset=Charset.forName("utf-8");</a:t>
            </a:r>
          </a:p>
          <a:p>
            <a:pPr marL="0" indent="0" eaLnBrk="1" hangingPunct="1">
              <a:buNone/>
            </a:pPr>
            <a:r>
              <a:rPr lang="en-US" altLang="zh-CN" smtClean="0">
                <a:ea typeface="宋体" charset="-122"/>
              </a:rPr>
              <a:t>                                        String reciveString=String.valueOf(charset.decode(readBuffer).array());</a:t>
            </a:r>
          </a:p>
          <a:p>
            <a:pPr marL="0" indent="0" eaLnBrk="1" hangingPunct="1">
              <a:buNone/>
            </a:pPr>
            <a:r>
              <a:rPr lang="en-US" altLang="zh-CN" smtClean="0">
                <a:ea typeface="宋体" charset="-122"/>
              </a:rPr>
              <a:t>                                        System.out.println(client+":"+reciveString);</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p>
          <a:p>
            <a:pPr marL="0" indent="0" eaLnBrk="1" hangingPunct="1">
              <a:buNone/>
            </a:pPr>
            <a:r>
              <a:rPr lang="en-US" altLang="zh-CN" smtClean="0">
                <a:ea typeface="宋体" charset="-122"/>
              </a:rPr>
              <a:t>                                        for (Map.Entry&lt;String,SocketChannel&gt; entry : clientMap.entrySet()){</a:t>
            </a:r>
          </a:p>
          <a:p>
            <a:pPr marL="0" indent="0" eaLnBrk="1" hangingPunct="1">
              <a:buNone/>
            </a:pPr>
            <a:r>
              <a:rPr lang="en-US" altLang="zh-CN" smtClean="0">
                <a:ea typeface="宋体" charset="-122"/>
              </a:rPr>
              <a:t>                                            if (client == entry.getValue()){</a:t>
            </a:r>
          </a:p>
          <a:p>
            <a:pPr marL="0" indent="0" eaLnBrk="1" hangingPunct="1">
              <a:buNone/>
            </a:pPr>
            <a:r>
              <a:rPr lang="en-US" altLang="zh-CN" smtClean="0">
                <a:ea typeface="宋体" charset="-122"/>
              </a:rPr>
              <a:t>                                                senderKey=entry.getKey();</a:t>
            </a:r>
          </a:p>
          <a:p>
            <a:pPr marL="0" indent="0" eaLnBrk="1" hangingPunct="1">
              <a:buNone/>
            </a:pPr>
            <a:r>
              <a:rPr lang="en-US" altLang="zh-CN" smtClean="0">
                <a:ea typeface="宋体" charset="-122"/>
              </a:rPr>
              <a:t>                                                break;</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for (Map.Entry&lt;String,SocketChannel&gt; entry : clientMap.entrySet()){</a:t>
            </a:r>
          </a:p>
          <a:p>
            <a:pPr marL="0" indent="0" eaLnBrk="1" hangingPunct="1">
              <a:buNone/>
            </a:pPr>
            <a:r>
              <a:rPr lang="en-US" altLang="zh-CN" smtClean="0">
                <a:ea typeface="宋体" charset="-122"/>
              </a:rPr>
              <a:t>                                            SocketChannel socketChannel=entry.getValue();</a:t>
            </a:r>
          </a:p>
          <a:p>
            <a:pPr marL="0" indent="0" eaLnBrk="1" hangingPunct="1">
              <a:buNone/>
            </a:pPr>
            <a:r>
              <a:rPr lang="en-US" altLang="zh-CN" smtClean="0">
                <a:ea typeface="宋体" charset="-122"/>
              </a:rPr>
              <a:t>                                            ByteBuffer writeBuffer=ByteBuffer.allocate(1024);</a:t>
            </a:r>
          </a:p>
          <a:p>
            <a:pPr marL="0" indent="0" eaLnBrk="1" hangingPunct="1">
              <a:buNone/>
            </a:pPr>
            <a:r>
              <a:rPr lang="en-US" altLang="zh-CN" smtClean="0">
                <a:ea typeface="宋体" charset="-122"/>
              </a:rPr>
              <a:t>                                            writeBuffer.put((senderKey+":"+reciveString).getBytes());</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p>
          <a:p>
            <a:pPr marL="0" indent="0" eaLnBrk="1" hangingPunct="1">
              <a:buNone/>
            </a:pPr>
            <a:r>
              <a:rPr lang="en-US" altLang="zh-CN" smtClean="0">
                <a:ea typeface="宋体" charset="-122"/>
              </a:rPr>
              <a:t>                                            socketChannel.write(writeBuffer);</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p>
          <a:p>
            <a:pPr marL="0" indent="0" eaLnBrk="1" hangingPunct="1">
              <a:buNone/>
            </a:pPr>
            <a:r>
              <a:rPr lang="en-US" altLang="zh-CN" smtClean="0">
                <a:ea typeface="宋体" charset="-122"/>
              </a:rPr>
              <a:t>                            e.printStackTrace();</a:t>
            </a:r>
          </a:p>
          <a:p>
            <a:pPr marL="0" indent="0" eaLnBrk="1" hangingPunct="1">
              <a:buNone/>
            </a:pPr>
            <a:r>
              <a:rPr lang="en-US" altLang="zh-CN" smtClean="0">
                <a:ea typeface="宋体" charset="-122"/>
              </a:rPr>
              <a:t>                        }</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p>
          <a:p>
            <a:pPr marL="0" indent="0" eaLnBrk="1" hangingPunct="1">
              <a:buNone/>
            </a:pPr>
            <a:r>
              <a:rPr lang="en-US" altLang="zh-CN" smtClean="0">
                <a:ea typeface="宋体" charset="-122"/>
              </a:rPr>
              <a:t>                selectionKeys.clear();</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catch (Exception e){</a:t>
            </a:r>
          </a:p>
          <a:p>
            <a:pPr marL="0" indent="0" eaLnBrk="1" hangingPunct="1">
              <a:buNone/>
            </a:pPr>
            <a:r>
              <a:rPr lang="en-US" altLang="zh-CN" smtClean="0">
                <a:ea typeface="宋体" charset="-122"/>
              </a:rPr>
              <a:t>                e.printStackTrace();</a:t>
            </a:r>
          </a:p>
          <a:p>
            <a:pPr marL="0" indent="0" eaLnBrk="1" hangingPunct="1">
              <a:buNone/>
            </a:pPr>
            <a:r>
              <a:rPr lang="en-US" altLang="zh-CN" smtClean="0">
                <a:ea typeface="宋体" charset="-122"/>
              </a:rPr>
              <a:t>            }</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a:t>
            </a: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p>
          <a:p>
            <a:pPr marL="0" indent="0" eaLnBrk="1" hangingPunct="1">
              <a:buNone/>
            </a:pPr>
            <a:r>
              <a:rPr lang="en-US" altLang="zh-CN" smtClean="0">
                <a:ea typeface="宋体" charset="-122"/>
              </a:rPr>
              <a:t>import java.io.IOException;</a:t>
            </a:r>
          </a:p>
          <a:p>
            <a:pPr marL="0" indent="0" eaLnBrk="1" hangingPunct="1">
              <a:buNone/>
            </a:pPr>
            <a:r>
              <a:rPr lang="en-US" altLang="zh-CN" smtClean="0">
                <a:ea typeface="宋体" charset="-122"/>
              </a:rPr>
              <a:t>import java.io.InputStreamReader;</a:t>
            </a:r>
          </a:p>
          <a:p>
            <a:pPr marL="0" indent="0" eaLnBrk="1" hangingPunct="1">
              <a:buNone/>
            </a:pPr>
            <a:r>
              <a:rPr lang="en-US" altLang="zh-CN" smtClean="0">
                <a:ea typeface="宋体" charset="-122"/>
              </a:rPr>
              <a:t>import java.net.InetSocketAddress;</a:t>
            </a:r>
          </a:p>
          <a:p>
            <a:pPr marL="0" indent="0" eaLnBrk="1" hangingPunct="1">
              <a:buNone/>
            </a:pPr>
            <a:r>
              <a:rPr lang="en-US" altLang="zh-CN" smtClean="0">
                <a:ea typeface="宋体" charset="-122"/>
              </a:rPr>
              <a:t>import java.nio.ByteBuffer;</a:t>
            </a:r>
          </a:p>
          <a:p>
            <a:pPr marL="0" indent="0" eaLnBrk="1" hangingPunct="1">
              <a:buNone/>
            </a:pPr>
            <a:r>
              <a:rPr lang="en-US" altLang="zh-CN" smtClean="0">
                <a:ea typeface="宋体" charset="-122"/>
              </a:rPr>
              <a:t>import java.nio.channels.SelectionKey;</a:t>
            </a:r>
          </a:p>
          <a:p>
            <a:pPr marL="0" indent="0" eaLnBrk="1" hangingPunct="1">
              <a:buNone/>
            </a:pPr>
            <a:r>
              <a:rPr lang="en-US" altLang="zh-CN" smtClean="0">
                <a:ea typeface="宋体" charset="-122"/>
              </a:rPr>
              <a:t>import java.nio.channels.Selector;</a:t>
            </a:r>
          </a:p>
          <a:p>
            <a:pPr marL="0" indent="0" eaLnBrk="1" hangingPunct="1">
              <a:buNone/>
            </a:pPr>
            <a:r>
              <a:rPr lang="en-US" altLang="zh-CN" smtClean="0">
                <a:ea typeface="宋体" charset="-122"/>
              </a:rPr>
              <a:t>import java.nio.channels.SocketChannel;</a:t>
            </a:r>
          </a:p>
          <a:p>
            <a:pPr marL="0" indent="0" eaLnBrk="1" hangingPunct="1">
              <a:buNone/>
            </a:pPr>
            <a:r>
              <a:rPr lang="en-US" altLang="zh-CN" smtClean="0">
                <a:ea typeface="宋体" charset="-122"/>
              </a:rPr>
              <a:t>import java.time.LocalDateTime;</a:t>
            </a:r>
          </a:p>
          <a:p>
            <a:pPr marL="0" indent="0" eaLnBrk="1" hangingPunct="1">
              <a:buNone/>
            </a:pPr>
            <a:r>
              <a:rPr lang="en-US" altLang="zh-CN" smtClean="0">
                <a:ea typeface="宋体" charset="-122"/>
              </a:rPr>
              <a:t>import java.util.Set;</a:t>
            </a:r>
          </a:p>
          <a:p>
            <a:pPr marL="0" indent="0" eaLnBrk="1" hangingPunct="1">
              <a:buNone/>
            </a:pPr>
            <a:r>
              <a:rPr lang="en-US" altLang="zh-CN" smtClean="0">
                <a:ea typeface="宋体" charset="-122"/>
              </a:rPr>
              <a:t>import java.util.concurrent.ExecutorService;</a:t>
            </a:r>
          </a:p>
          <a:p>
            <a:pPr marL="0" indent="0" eaLnBrk="1" hangingPunct="1">
              <a:buNone/>
            </a:pPr>
            <a:r>
              <a:rPr lang="en-US" altLang="zh-CN" smtClean="0">
                <a:ea typeface="宋体" charset="-122"/>
              </a:rPr>
              <a:t>import java.util.concurrent.Executors;</a:t>
            </a: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p>
          <a:p>
            <a:pPr marL="0" indent="0" eaLnBrk="1" hangingPunct="1">
              <a:buNone/>
            </a:pPr>
            <a:r>
              <a:rPr lang="en-US" altLang="zh-CN" smtClean="0">
                <a:ea typeface="宋体" charset="-122"/>
              </a:rPr>
              <a:t>    public static void main(String[] args) throws IOException {</a:t>
            </a:r>
          </a:p>
          <a:p>
            <a:pPr marL="0" indent="0" eaLnBrk="1" hangingPunct="1">
              <a:buNone/>
            </a:pPr>
            <a:r>
              <a:rPr lang="en-US" altLang="zh-CN" smtClean="0">
                <a:ea typeface="宋体" charset="-122"/>
              </a:rPr>
              <a:t>            try {</a:t>
            </a:r>
          </a:p>
          <a:p>
            <a:pPr marL="0" indent="0" eaLnBrk="1" hangingPunct="1">
              <a:buNone/>
            </a:pPr>
            <a:r>
              <a:rPr lang="en-US" altLang="zh-CN" smtClean="0">
                <a:ea typeface="宋体" charset="-122"/>
              </a:rPr>
              <a:t>                SocketChannel socketChannel=SocketChannel.open();</a:t>
            </a:r>
          </a:p>
          <a:p>
            <a:pPr marL="0" indent="0" eaLnBrk="1" hangingPunct="1">
              <a:buNone/>
            </a:pPr>
            <a:r>
              <a:rPr lang="en-US" altLang="zh-CN" smtClean="0">
                <a:ea typeface="宋体" charset="-122"/>
              </a:rPr>
              <a:t>                socketChannel.configureBlocking(false);</a:t>
            </a:r>
          </a:p>
          <a:p>
            <a:pPr marL="0" indent="0" eaLnBrk="1" hangingPunct="1">
              <a:buNone/>
            </a:pPr>
            <a:r>
              <a:rPr lang="en-US" altLang="zh-CN" smtClean="0">
                <a:ea typeface="宋体" charset="-122"/>
              </a:rPr>
              <a:t>                Selector selector=Selector.open();</a:t>
            </a:r>
          </a:p>
          <a:p>
            <a:pPr marL="0" indent="0" eaLnBrk="1" hangingPunct="1">
              <a:buNone/>
            </a:pPr>
            <a:r>
              <a:rPr lang="en-US" altLang="zh-CN" smtClean="0">
                <a:ea typeface="宋体" charset="-122"/>
              </a:rPr>
              <a:t>                //</a:t>
            </a:r>
            <a:r>
              <a:rPr lang="zh-CN" altLang="en-US" smtClean="0">
                <a:ea typeface="宋体" charset="-122"/>
              </a:rPr>
              <a:t>监听客户端是否发起连接</a:t>
            </a: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p>
          <a:p>
            <a:pPr marL="0" indent="0" eaLnBrk="1" hangingPunct="1">
              <a:buNone/>
            </a:pPr>
            <a:r>
              <a:rPr lang="en-US" altLang="zh-CN" smtClean="0">
                <a:ea typeface="宋体" charset="-122"/>
              </a:rPr>
              <a:t>                socketChannel.connect(new InetSocketAddress("127.0.0.1",8899));</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p>
          <a:p>
            <a:pPr marL="0" indent="0" eaLnBrk="1" hangingPunct="1">
              <a:buNone/>
            </a:pPr>
            <a:r>
              <a:rPr lang="en-US" altLang="zh-CN" smtClean="0">
                <a:ea typeface="宋体" charset="-122"/>
              </a:rPr>
              <a:t>                    selector.select();</a:t>
            </a:r>
          </a:p>
          <a:p>
            <a:pPr marL="0" indent="0" eaLnBrk="1" hangingPunct="1">
              <a:buNone/>
            </a:pPr>
            <a:r>
              <a:rPr lang="en-US" altLang="zh-CN" smtClean="0">
                <a:ea typeface="宋体" charset="-122"/>
              </a:rPr>
              <a:t>                    Set&lt;SelectionKey&gt; selectionKeys=selector.selectedKeys();</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p>
          <a:p>
            <a:pPr marL="0" indent="0" eaLnBrk="1" hangingPunct="1">
              <a:buNone/>
            </a:pPr>
            <a:r>
              <a:rPr lang="en-US" altLang="zh-CN" smtClean="0">
                <a:ea typeface="宋体" charset="-122"/>
              </a:rPr>
              <a:t>                        if (selectionKey.isConnectable()){</a:t>
            </a:r>
          </a:p>
          <a:p>
            <a:pPr marL="0" indent="0" eaLnBrk="1" hangingPunct="1">
              <a:buNone/>
            </a:pPr>
            <a:r>
              <a:rPr lang="en-US" altLang="zh-CN" smtClean="0">
                <a:ea typeface="宋体" charset="-122"/>
              </a:rPr>
              <a:t>                            SocketChannel client= (SocketChannel) selectionKey.channel();</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p>
          <a:p>
            <a:pPr marL="0" indent="0" eaLnBrk="1" hangingPunct="1">
              <a:buNone/>
            </a:pPr>
            <a:r>
              <a:rPr lang="en-US" altLang="zh-CN" smtClean="0">
                <a:ea typeface="宋体" charset="-122"/>
              </a:rPr>
              <a:t>                                client.finishConnect();</a:t>
            </a:r>
          </a:p>
          <a:p>
            <a:pPr marL="0" indent="0" eaLnBrk="1" hangingPunct="1">
              <a:buNone/>
            </a:pPr>
            <a:r>
              <a:rPr lang="en-US" altLang="zh-CN" smtClean="0">
                <a:ea typeface="宋体" charset="-122"/>
              </a:rPr>
              <a:t>                                ByteBuffer writeBuffer=ByteBuffer.allocate(1024);</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p>
          <a:p>
            <a:pPr marL="0" indent="0" eaLnBrk="1" hangingPunct="1">
              <a:buNone/>
            </a:pPr>
            <a:r>
              <a:rPr lang="en-US" altLang="zh-CN" smtClean="0">
                <a:ea typeface="宋体" charset="-122"/>
              </a:rPr>
              <a:t>                                writeBuffer.flip();</a:t>
            </a:r>
          </a:p>
          <a:p>
            <a:pPr marL="0" indent="0" eaLnBrk="1" hangingPunct="1">
              <a:buNone/>
            </a:pPr>
            <a:r>
              <a:rPr lang="en-US" altLang="zh-CN" smtClean="0">
                <a:ea typeface="宋体" charset="-122"/>
              </a:rPr>
              <a:t>                                client.write(writeBuffer);</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p>
          <a:p>
            <a:pPr marL="0" indent="0" eaLnBrk="1" hangingPunct="1">
              <a:buNone/>
            </a:pPr>
            <a:r>
              <a:rPr lang="en-US" altLang="zh-CN" smtClean="0">
                <a:ea typeface="宋体" charset="-122"/>
              </a:rPr>
              <a:t>                                executorService.submit(()-&gt;{</a:t>
            </a:r>
          </a:p>
          <a:p>
            <a:pPr marL="0" indent="0" eaLnBrk="1" hangingPunct="1">
              <a:buNone/>
            </a:pPr>
            <a:r>
              <a:rPr lang="en-US" altLang="zh-CN" smtClean="0">
                <a:ea typeface="宋体" charset="-122"/>
              </a:rPr>
              <a:t>                                   while(true){</a:t>
            </a:r>
          </a:p>
          <a:p>
            <a:pPr marL="0" indent="0" eaLnBrk="1" hangingPunct="1">
              <a:buNone/>
            </a:pPr>
            <a:r>
              <a:rPr lang="en-US" altLang="zh-CN" smtClean="0">
                <a:ea typeface="宋体" charset="-122"/>
              </a:rPr>
              <a:t>                                        try{</a:t>
            </a:r>
          </a:p>
          <a:p>
            <a:pPr marL="0" indent="0" eaLnBrk="1" hangingPunct="1">
              <a:buNone/>
            </a:pPr>
            <a:r>
              <a:rPr lang="en-US" altLang="zh-CN" smtClean="0">
                <a:ea typeface="宋体" charset="-122"/>
              </a:rPr>
              <a:t>                                            writeBuffer.clear();</a:t>
            </a:r>
          </a:p>
          <a:p>
            <a:pPr marL="0" indent="0" eaLnBrk="1" hangingPunct="1">
              <a:buNone/>
            </a:pPr>
            <a:r>
              <a:rPr lang="en-US" altLang="zh-CN" smtClean="0">
                <a:ea typeface="宋体" charset="-122"/>
              </a:rPr>
              <a:t>                                            InputStreamReader input=new InputStreamReader(System.in);</a:t>
            </a:r>
          </a:p>
          <a:p>
            <a:pPr marL="0" indent="0" eaLnBrk="1" hangingPunct="1">
              <a:buNone/>
            </a:pPr>
            <a:r>
              <a:rPr lang="en-US" altLang="zh-CN" smtClean="0">
                <a:ea typeface="宋体" charset="-122"/>
              </a:rPr>
              <a:t>                                            BufferedReader bufferedReader=new BufferedReader(input);</a:t>
            </a:r>
          </a:p>
          <a:p>
            <a:pPr marL="0" indent="0" eaLnBrk="1" hangingPunct="1">
              <a:buNone/>
            </a:pPr>
            <a:r>
              <a:rPr lang="en-US" altLang="zh-CN" smtClean="0">
                <a:ea typeface="宋体" charset="-122"/>
              </a:rPr>
              <a:t>                                            String message=bufferedReader.readLine();</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p>
          <a:p>
            <a:pPr marL="0" indent="0" eaLnBrk="1" hangingPunct="1">
              <a:buNone/>
            </a:pPr>
            <a:r>
              <a:rPr lang="en-US" altLang="zh-CN" smtClean="0">
                <a:ea typeface="宋体" charset="-122"/>
              </a:rPr>
              <a:t>                                            writeBuffer.flip();</a:t>
            </a:r>
          </a:p>
          <a:p>
            <a:pPr marL="0" indent="0" eaLnBrk="1" hangingPunct="1">
              <a:buNone/>
            </a:pPr>
            <a:r>
              <a:rPr lang="en-US" altLang="zh-CN" smtClean="0">
                <a:ea typeface="宋体" charset="-122"/>
              </a:rPr>
              <a:t>                                            client.write(writeBuffer);</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catch (Exception e){</a:t>
            </a:r>
          </a:p>
          <a:p>
            <a:pPr marL="0" indent="0" eaLnBrk="1" hangingPunct="1">
              <a:buNone/>
            </a:pPr>
            <a:r>
              <a:rPr lang="en-US" altLang="zh-CN" smtClean="0">
                <a:ea typeface="宋体" charset="-122"/>
              </a:rPr>
              <a:t>                                            e.printStackTrace();</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client.register(selector,SelectionKey.OP_READ);</a:t>
            </a:r>
          </a:p>
          <a:p>
            <a:pPr marL="0" indent="0" eaLnBrk="1" hangingPunct="1">
              <a:buNone/>
            </a:pPr>
            <a:r>
              <a:rPr lang="en-US" altLang="zh-CN" smtClean="0">
                <a:ea typeface="宋体" charset="-122"/>
              </a:rPr>
              <a:t>                        }else if (selectionKey.isReadable()){</a:t>
            </a:r>
          </a:p>
          <a:p>
            <a:pPr marL="0" indent="0" eaLnBrk="1" hangingPunct="1">
              <a:buNone/>
            </a:pPr>
            <a:r>
              <a:rPr lang="en-US" altLang="zh-CN" smtClean="0">
                <a:ea typeface="宋体" charset="-122"/>
              </a:rPr>
              <a:t>                            SocketChannel client= (SocketChannel) selectionKey.channel();</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p>
          <a:p>
            <a:pPr marL="0" indent="0" eaLnBrk="1" hangingPunct="1">
              <a:buNone/>
            </a:pPr>
            <a:r>
              <a:rPr lang="en-US" altLang="zh-CN" smtClean="0">
                <a:ea typeface="宋体" charset="-122"/>
              </a:rPr>
              <a:t>                            int count=client.read(readBuffer);</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p>
          <a:p>
            <a:pPr marL="0" indent="0" eaLnBrk="1" hangingPunct="1">
              <a:buNone/>
            </a:pPr>
            <a:r>
              <a:rPr lang="en-US" altLang="zh-CN" smtClean="0">
                <a:ea typeface="宋体" charset="-122"/>
              </a:rPr>
              <a:t>                                String receiveMessage=new String(readBuffer.array(),0,count);</a:t>
            </a:r>
          </a:p>
          <a:p>
            <a:pPr marL="0" indent="0" eaLnBrk="1" hangingPunct="1">
              <a:buNone/>
            </a:pPr>
            <a:r>
              <a:rPr lang="en-US" altLang="zh-CN" smtClean="0">
                <a:ea typeface="宋体" charset="-122"/>
              </a:rPr>
              <a:t>                                System.out.println(receiveMessage);</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selectionKeys.clear();</a:t>
            </a:r>
          </a:p>
          <a:p>
            <a:pPr marL="0" indent="0" eaLnBrk="1" hangingPunct="1">
              <a:buNone/>
            </a:pPr>
            <a:r>
              <a:rPr lang="en-US" altLang="zh-CN" smtClean="0">
                <a:ea typeface="宋体" charset="-122"/>
              </a:rPr>
              <a:t>                }</a:t>
            </a: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catch (Exception e){</a:t>
            </a:r>
          </a:p>
          <a:p>
            <a:pPr marL="0" indent="0" eaLnBrk="1" hangingPunct="1">
              <a:buNone/>
            </a:pPr>
            <a:r>
              <a:rPr lang="en-US" altLang="zh-CN" smtClean="0">
                <a:ea typeface="宋体" charset="-122"/>
              </a:rPr>
              <a:t>                e.printStackTrace();</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    }</a:t>
            </a:r>
          </a:p>
          <a:p>
            <a:pPr marL="0" indent="0" eaLnBrk="1" hangingPunct="1">
              <a:buNone/>
            </a:pPr>
            <a:r>
              <a:rPr lang="en-US" altLang="zh-CN" smtClean="0">
                <a:ea typeface="宋体" charset="-122"/>
              </a:rPr>
              <a:t>}</a:t>
            </a: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mtClean="0">
                <a:latin typeface="Arial" pitchFamily="34" charset="0"/>
                <a:cs typeface="Arial" pitchFamily="34" charset="0"/>
              </a:rPr>
              <a:t>rocketMQ </a:t>
            </a:r>
            <a:r>
              <a:rPr lang="zh-CN" altLang="en-US" smtClean="0">
                <a:latin typeface="Arial" pitchFamily="34" charset="0"/>
                <a:cs typeface="Arial" pitchFamily="34" charset="0"/>
              </a:rPr>
              <a:t>在消费消息时，使用了 </a:t>
            </a:r>
            <a:r>
              <a:rPr lang="en-US" altLang="zh-CN" smtClean="0">
                <a:latin typeface="Arial" pitchFamily="34" charset="0"/>
                <a:cs typeface="Arial" pitchFamily="34" charset="0"/>
              </a:rPr>
              <a:t>mmap</a:t>
            </a:r>
            <a:r>
              <a:rPr lang="zh-CN" altLang="en-US" smtClean="0">
                <a:latin typeface="Arial" pitchFamily="34" charset="0"/>
                <a:cs typeface="Arial" pitchFamily="34" charset="0"/>
              </a:rPr>
              <a:t>。</a:t>
            </a:r>
            <a:r>
              <a:rPr lang="en-US" altLang="zh-CN" smtClean="0">
                <a:latin typeface="Arial" pitchFamily="34" charset="0"/>
                <a:cs typeface="Arial" pitchFamily="34" charset="0"/>
              </a:rPr>
              <a:t>kafka </a:t>
            </a:r>
            <a:r>
              <a:rPr lang="zh-CN" altLang="en-US" smtClean="0">
                <a:latin typeface="Arial" pitchFamily="34" charset="0"/>
                <a:cs typeface="Arial" pitchFamily="34" charset="0"/>
              </a:rPr>
              <a:t>使用了 </a:t>
            </a:r>
            <a:r>
              <a:rPr lang="en-US" altLang="zh-CN" smtClean="0">
                <a:latin typeface="Arial" pitchFamily="34" charset="0"/>
                <a:cs typeface="Arial" pitchFamily="34" charset="0"/>
              </a:rPr>
              <a:t>sendFile</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p>
          <a:p>
            <a:pPr eaLnBrk="1" hangingPunct="1"/>
            <a:r>
              <a:rPr lang="en-US" altLang="zh-CN" smtClean="0">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r>
              <a:rPr lang="zh-CN" altLang="en-US" smtClean="0"/>
              <a:t/>
            </a:r>
            <a:br>
              <a:rPr lang="zh-CN" altLang="en-US" smtClean="0"/>
            </a:br>
            <a:r>
              <a:rPr lang="zh-CN" altLang="en-US" smtClean="0"/>
              <a:t/>
            </a: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r>
              <a:rPr lang="zh-CN" altLang="en-US" smtClean="0"/>
              <a:t/>
            </a:r>
            <a:br>
              <a:rPr lang="zh-CN" altLang="en-US" smtClean="0"/>
            </a:br>
            <a:r>
              <a:rPr lang="zh-CN" altLang="en-US" sz="1200" b="1" i="0" kern="1200" smtClean="0">
                <a:solidFill>
                  <a:schemeClr val="tx1"/>
                </a:solidFill>
                <a:effectLst/>
                <a:latin typeface="+mn-lt"/>
                <a:ea typeface="+mn-ea"/>
                <a:cs typeface="+mn-cs"/>
              </a:rPr>
              <a:t>问题分析：</a:t>
            </a:r>
            <a:r>
              <a:rPr lang="zh-CN" altLang="en-US" smtClean="0"/>
              <a:t/>
            </a:r>
            <a:br>
              <a:rPr lang="zh-CN" altLang="en-US" smtClean="0"/>
            </a:br>
            <a:r>
              <a:rPr lang="zh-CN" altLang="en-US" smtClean="0"/>
              <a:t/>
            </a: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r>
              <a:rPr lang="en-US" altLang="zh-CN" smtClean="0"/>
              <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r>
              <a:rPr lang="en-US" altLang="zh-CN" smtClean="0"/>
              <a:t/>
            </a:r>
            <a:br>
              <a:rPr lang="en-US" altLang="zh-CN" smtClean="0"/>
            </a:br>
            <a:r>
              <a:rPr lang="en-US" altLang="zh-CN" smtClean="0"/>
              <a:t>    }</a:t>
            </a:r>
          </a:p>
          <a:p>
            <a:pPr marL="0" indent="0" eaLnBrk="1" hangingPunct="1">
              <a:buNone/>
            </a:pPr>
            <a:r>
              <a:rPr lang="en-US" altLang="zh-CN" baseline="0" smtClean="0">
                <a:ea typeface="宋体" charset="-122"/>
              </a:rPr>
              <a:t>}</a:t>
            </a:r>
          </a:p>
          <a:p>
            <a:pPr marL="0" indent="0" eaLnBrk="1" hangingPunct="1">
              <a:buNone/>
            </a:pPr>
            <a:r>
              <a:rPr lang="en-US" altLang="zh-CN" baseline="0" smtClean="0">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r>
              <a:rPr lang="en-US" altLang="zh-CN" smtClean="0"/>
              <a:t/>
            </a:r>
            <a:br>
              <a:rPr lang="en-US" altLang="zh-CN" smtClean="0"/>
            </a:br>
            <a:r>
              <a:rPr lang="en-US" altLang="zh-CN" smtClean="0"/>
              <a:t>    }</a:t>
            </a:r>
            <a:br>
              <a:rPr lang="en-US" altLang="zh-CN" smtClean="0"/>
            </a:br>
            <a:r>
              <a:rPr lang="en-US" altLang="zh-CN" smtClean="0"/>
              <a:t/>
            </a: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2019/11/2</a:t>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7.wmf"/><Relationship Id="rId5" Type="http://schemas.openxmlformats.org/officeDocument/2006/relationships/oleObject" Target="../embeddings/oleObject23.bin"/><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5.bin"/><Relationship Id="rId5" Type="http://schemas.openxmlformats.org/officeDocument/2006/relationships/image" Target="../media/image48.wmf"/><Relationship Id="rId4"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80.wmf"/><Relationship Id="rId4"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113.xml"/><Relationship Id="rId7"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28.bin"/><Relationship Id="rId5" Type="http://schemas.openxmlformats.org/officeDocument/2006/relationships/image" Target="../media/image81.wmf"/><Relationship Id="rId4" Type="http://schemas.openxmlformats.org/officeDocument/2006/relationships/oleObject" Target="../embeddings/oleObject27.bin"/><Relationship Id="rId9" Type="http://schemas.openxmlformats.org/officeDocument/2006/relationships/image" Target="../media/image8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85.wmf"/><Relationship Id="rId4"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developers.google.com/protocol-buffers/docs/proto"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119.xml"/><Relationship Id="rId7"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1.bin"/><Relationship Id="rId5" Type="http://schemas.openxmlformats.org/officeDocument/2006/relationships/image" Target="../media/image86.wmf"/><Relationship Id="rId4" Type="http://schemas.openxmlformats.org/officeDocument/2006/relationships/oleObject" Target="../embeddings/oleObject30.bin"/><Relationship Id="rId9" Type="http://schemas.openxmlformats.org/officeDocument/2006/relationships/image" Target="../media/image8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1.png"/><Relationship Id="rId5" Type="http://schemas.openxmlformats.org/officeDocument/2006/relationships/image" Target="../media/image90.wmf"/><Relationship Id="rId4"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94.wmf"/><Relationship Id="rId4"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95.wmf"/><Relationship Id="rId5" Type="http://schemas.openxmlformats.org/officeDocument/2006/relationships/oleObject" Target="../embeddings/oleObject34.bin"/><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00.wmf"/><Relationship Id="rId4"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01.wmf"/><Relationship Id="rId4"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notesSlide" Target="../notesSlides/notesSlide139.xml"/><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04.wmf"/><Relationship Id="rId5" Type="http://schemas.openxmlformats.org/officeDocument/2006/relationships/oleObject" Target="../embeddings/oleObject37.bin"/><Relationship Id="rId4" Type="http://schemas.openxmlformats.org/officeDocument/2006/relationships/image" Target="../media/image106.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107.wmf"/><Relationship Id="rId4"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08.wmf"/><Relationship Id="rId4"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7"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42.bin"/><Relationship Id="rId5" Type="http://schemas.openxmlformats.org/officeDocument/2006/relationships/image" Target="../media/image109.wmf"/><Relationship Id="rId4"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12.wmf"/><Relationship Id="rId5" Type="http://schemas.openxmlformats.org/officeDocument/2006/relationships/oleObject" Target="../embeddings/oleObject43.bin"/><Relationship Id="rId4" Type="http://schemas.openxmlformats.org/officeDocument/2006/relationships/image" Target="../media/image113.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114.wmf"/><Relationship Id="rId4"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7" Type="http://schemas.openxmlformats.org/officeDocument/2006/relationships/image" Target="../media/image116.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46.bin"/><Relationship Id="rId5" Type="http://schemas.openxmlformats.org/officeDocument/2006/relationships/image" Target="../media/image115.wmf"/><Relationship Id="rId4"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7" Type="http://schemas.openxmlformats.org/officeDocument/2006/relationships/image" Target="../media/image118.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48.bin"/><Relationship Id="rId5" Type="http://schemas.openxmlformats.org/officeDocument/2006/relationships/image" Target="../media/image117.wmf"/><Relationship Id="rId4"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122.wmf"/><Relationship Id="rId4"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123.wmf"/><Relationship Id="rId4"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1.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7.wmf"/><Relationship Id="rId4" Type="http://schemas.openxmlformats.org/officeDocument/2006/relationships/oleObject" Target="../embeddings/oleObject3.bin"/><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5.wmf"/><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8.png"/><Relationship Id="rId5" Type="http://schemas.openxmlformats.org/officeDocument/2006/relationships/image" Target="../media/image27.wmf"/><Relationship Id="rId4"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9.wmf"/><Relationship Id="rId4"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39.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32.wmf"/><Relationship Id="rId4"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40.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2.bin"/><Relationship Id="rId5" Type="http://schemas.openxmlformats.org/officeDocument/2006/relationships/image" Target="../media/image35.wmf"/><Relationship Id="rId4" Type="http://schemas.openxmlformats.org/officeDocument/2006/relationships/oleObject" Target="../embeddings/oleObject11.bin"/><Relationship Id="rId9" Type="http://schemas.openxmlformats.org/officeDocument/2006/relationships/image" Target="../media/image37.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46.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46.wmf"/><Relationship Id="rId4" Type="http://schemas.openxmlformats.org/officeDocument/2006/relationships/oleObject" Target="../embeddings/oleObject14.bin"/><Relationship Id="rId9" Type="http://schemas.openxmlformats.org/officeDocument/2006/relationships/image" Target="../media/image48.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3.wmf"/><Relationship Id="rId4"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hyperlink" Target="http://www.52im.net/thread-306-1-1.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s://netty.io/"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bintray.com/netty/downloads/netty/"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etty.io/wiki/related-projects.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4.wmf"/><Relationship Id="rId4"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0.bin"/><Relationship Id="rId5" Type="http://schemas.openxmlformats.org/officeDocument/2006/relationships/image" Target="../media/image67.wmf"/><Relationship Id="rId4"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9.wmf"/><Relationship Id="rId5" Type="http://schemas.openxmlformats.org/officeDocument/2006/relationships/oleObject" Target="../embeddings/oleObject21.bin"/><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7"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71.wmf"/><Relationship Id="rId5" Type="http://schemas.openxmlformats.org/officeDocument/2006/relationships/oleObject" Target="../embeddings/oleObject22.bin"/><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p>
          <a:p>
            <a:endParaRPr lang="zh-CN" altLang="en-US"/>
          </a:p>
        </p:txBody>
      </p:sp>
    </p:spTree>
    <p:extLst>
      <p:ext uri="{BB962C8B-B14F-4D97-AF65-F5344CB8AC3E}">
        <p14:creationId xmlns:p14="http://schemas.microsoft.com/office/powerpoint/2010/main" val="20774735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r>
              <a:rPr lang="en-US" altLang="zh-CN" sz="1400"/>
              <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r>
              <a:rPr lang="en-US" altLang="zh-CN" sz="1400"/>
              <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r>
              <a:rPr lang="en-US" altLang="zh-CN" sz="1400"/>
              <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r>
              <a:rPr lang="en-US" altLang="zh-CN" sz="1400"/>
              <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extLst>
      <p:ext uri="{BB962C8B-B14F-4D97-AF65-F5344CB8AC3E}">
        <p14:creationId xmlns:p14="http://schemas.microsoft.com/office/powerpoint/2010/main" val="42502606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Pipeline </a:t>
            </a:r>
            <a:r>
              <a:rPr lang="zh-CN" altLang="en-US" sz="2200" b="1"/>
              <a:t>和 </a:t>
            </a:r>
            <a:r>
              <a:rPr lang="en-US" altLang="zh-CN" sz="2200" b="1"/>
              <a:t>ChannelPipeline</a:t>
            </a:r>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extLst>
      <p:ext uri="{BB962C8B-B14F-4D97-AF65-F5344CB8AC3E}">
        <p14:creationId xmlns:p14="http://schemas.microsoft.com/office/powerpoint/2010/main" val="250355613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Pipeline </a:t>
            </a:r>
            <a:r>
              <a:rPr lang="zh-CN" altLang="en-US" sz="2200" b="1"/>
              <a:t>和 </a:t>
            </a:r>
            <a:r>
              <a:rPr lang="en-US" altLang="zh-CN" sz="2200" b="1"/>
              <a:t>ChannelPipeline</a:t>
            </a:r>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p>
          <a:p>
            <a:pPr marL="285750" indent="-285750">
              <a:buFont typeface="Arial" pitchFamily="34" charset="0"/>
              <a:buChar char="•"/>
            </a:pPr>
            <a:endParaRPr lang="en-US" altLang="zh-CN" sz="1500" smtClean="0"/>
          </a:p>
          <a:p>
            <a:pPr marL="285750" indent="-285750">
              <a:buFont typeface="Arial"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itchFamily="34" charset="0"/>
              <a:buChar char="•"/>
            </a:pPr>
            <a:endParaRPr lang="zh-CN" altLang="en-US" sz="1400"/>
          </a:p>
        </p:txBody>
      </p:sp>
    </p:spTree>
    <p:extLst>
      <p:ext uri="{BB962C8B-B14F-4D97-AF65-F5344CB8AC3E}">
        <p14:creationId xmlns:p14="http://schemas.microsoft.com/office/powerpoint/2010/main" val="157247406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Pipeline </a:t>
            </a:r>
            <a:r>
              <a:rPr lang="zh-CN" altLang="en-US" sz="2200" b="1"/>
              <a:t>和 </a:t>
            </a:r>
            <a:r>
              <a:rPr lang="en-US" altLang="zh-CN" sz="2200" b="1"/>
              <a:t>ChannelPipeline</a:t>
            </a:r>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p>
          <a:p>
            <a:pPr marL="285750" indent="-285750">
              <a:buFont typeface="Arial"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p>
          <a:p>
            <a:endParaRPr lang="zh-CN" altLang="en-US"/>
          </a:p>
        </p:txBody>
      </p:sp>
    </p:spTree>
    <p:extLst>
      <p:ext uri="{BB962C8B-B14F-4D97-AF65-F5344CB8AC3E}">
        <p14:creationId xmlns:p14="http://schemas.microsoft.com/office/powerpoint/2010/main" val="183391270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itchFamily="34" charset="0"/>
              <a:buChar char="•"/>
            </a:pPr>
            <a:r>
              <a:rPr lang="en-US" altLang="zh-CN" sz="1700"/>
              <a:t>ChannelFuture close()</a:t>
            </a:r>
            <a:r>
              <a:rPr lang="zh-CN" altLang="en-US" sz="1700"/>
              <a:t>，关闭通道</a:t>
            </a:r>
          </a:p>
          <a:p>
            <a:pPr marL="285750" indent="-285750">
              <a:buFont typeface="Arial" pitchFamily="34" charset="0"/>
              <a:buChar char="•"/>
            </a:pPr>
            <a:r>
              <a:rPr lang="en-US" altLang="zh-CN" sz="1700" smtClean="0"/>
              <a:t>ChannelOutboundInvoker </a:t>
            </a:r>
            <a:r>
              <a:rPr lang="en-US" altLang="zh-CN" sz="1700"/>
              <a:t>flush()</a:t>
            </a:r>
            <a:r>
              <a:rPr lang="zh-CN" altLang="en-US" sz="1700"/>
              <a:t>，刷新</a:t>
            </a:r>
          </a:p>
          <a:p>
            <a:pPr marL="285750" indent="-285750">
              <a:buFont typeface="Arial"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p>
          <a:p>
            <a:pPr marL="285750" indent="-285750">
              <a:buFont typeface="Arial"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p>
        </p:txBody>
      </p:sp>
    </p:spTree>
    <p:extLst>
      <p:ext uri="{BB962C8B-B14F-4D97-AF65-F5344CB8AC3E}">
        <p14:creationId xmlns:p14="http://schemas.microsoft.com/office/powerpoint/2010/main" val="2063948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p>
          <a:p>
            <a:r>
              <a:rPr lang="zh-CN" altLang="en-US" sz="1700"/>
              <a:t>务端处理客户端连接请求是顺序处理的，所以同一时间只能处理一个客户端连接。多个客户</a:t>
            </a:r>
          </a:p>
          <a:p>
            <a:r>
              <a:rPr lang="zh-CN" altLang="en-US" sz="1700"/>
              <a:t>端来的时候，服务端将不能处理的客户端连接请求放在队列中等待处理，</a:t>
            </a:r>
            <a:r>
              <a:rPr lang="en-US" altLang="zh-CN" sz="1700"/>
              <a:t>backlog </a:t>
            </a:r>
            <a:r>
              <a:rPr lang="zh-CN" altLang="en-US" sz="1700"/>
              <a:t>参数指定</a:t>
            </a:r>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extLst>
      <p:ext uri="{BB962C8B-B14F-4D97-AF65-F5344CB8AC3E}">
        <p14:creationId xmlns:p14="http://schemas.microsoft.com/office/powerpoint/2010/main" val="93071865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EventLoopGroup </a:t>
            </a:r>
            <a:r>
              <a:rPr lang="zh-CN" altLang="en-US" sz="2200" b="1"/>
              <a:t>和其实现类 </a:t>
            </a:r>
            <a:r>
              <a:rPr lang="en-US" altLang="zh-CN" sz="2200" b="1"/>
              <a:t>NioEventLoopGroup</a:t>
            </a:r>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extLst>
      <p:ext uri="{BB962C8B-B14F-4D97-AF65-F5344CB8AC3E}">
        <p14:creationId xmlns:p14="http://schemas.microsoft.com/office/powerpoint/2010/main" val="42420161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EventLoopGroup </a:t>
            </a:r>
            <a:r>
              <a:rPr lang="zh-CN" altLang="en-US" sz="2200" b="1"/>
              <a:t>和其实现类 </a:t>
            </a:r>
            <a:r>
              <a:rPr lang="en-US" altLang="zh-CN" sz="2200" b="1"/>
              <a:t>NioEventLoopGroup</a:t>
            </a:r>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itchFamily="34" charset="0"/>
              <a:buChar char="•"/>
            </a:pPr>
            <a:endParaRPr lang="zh-CN" altLang="en-US" sz="1500">
              <a:ea typeface="宋体" charset="-122"/>
            </a:endParaRPr>
          </a:p>
          <a:p>
            <a:pPr marL="285750" indent="-285750">
              <a:buFont typeface="Arial"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extLst>
      <p:ext uri="{BB962C8B-B14F-4D97-AF65-F5344CB8AC3E}">
        <p14:creationId xmlns:p14="http://schemas.microsoft.com/office/powerpoint/2010/main" val="8932980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EventLoopGroup </a:t>
            </a:r>
            <a:r>
              <a:rPr lang="zh-CN" altLang="en-US" sz="2200" b="1"/>
              <a:t>和其实现类 </a:t>
            </a:r>
            <a:r>
              <a:rPr lang="en-US" altLang="zh-CN" sz="2200" b="1"/>
              <a:t>NioEventLoopGroup</a:t>
            </a:r>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a:t>public NioEventLoopGroup()</a:t>
            </a:r>
            <a:r>
              <a:rPr lang="zh-CN" altLang="en-US"/>
              <a:t>，构造方法</a:t>
            </a:r>
          </a:p>
          <a:p>
            <a:pPr marL="285750" indent="-285750">
              <a:buFont typeface="Arial"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itchFamily="34" charset="0"/>
              <a:buChar char="•"/>
            </a:pPr>
            <a:endParaRPr lang="zh-CN" altLang="en-US"/>
          </a:p>
        </p:txBody>
      </p:sp>
    </p:spTree>
    <p:extLst>
      <p:ext uri="{BB962C8B-B14F-4D97-AF65-F5344CB8AC3E}">
        <p14:creationId xmlns:p14="http://schemas.microsoft.com/office/powerpoint/2010/main" val="29901681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itchFamily="34" charset="0"/>
                <a:cs typeface="Arial" pitchFamily="34" charset="0"/>
              </a:rPr>
              <a:t>Netty </a:t>
            </a:r>
            <a:r>
              <a:rPr lang="zh-CN" altLang="en-US">
                <a:latin typeface="Arial" pitchFamily="34" charset="0"/>
                <a:cs typeface="Arial" pitchFamily="34" charset="0"/>
              </a:rPr>
              <a:t>提</a:t>
            </a:r>
            <a:r>
              <a:rPr lang="zh-CN" altLang="en-US" smtClean="0">
                <a:latin typeface="Arial" pitchFamily="34" charset="0"/>
                <a:cs typeface="Arial" pitchFamily="34" charset="0"/>
              </a:rPr>
              <a:t>供一</a:t>
            </a:r>
            <a:r>
              <a:rPr lang="zh-CN" altLang="en-US">
                <a:latin typeface="Arial" pitchFamily="34" charset="0"/>
                <a:cs typeface="Arial" pitchFamily="34" charset="0"/>
              </a:rPr>
              <a:t>个专门用来操作缓冲</a:t>
            </a:r>
            <a:r>
              <a:rPr lang="zh-CN" altLang="en-US" smtClean="0">
                <a:latin typeface="Arial" pitchFamily="34" charset="0"/>
                <a:cs typeface="Arial" pitchFamily="34" charset="0"/>
              </a:rPr>
              <a:t>区</a:t>
            </a:r>
            <a:r>
              <a:rPr lang="en-US" altLang="zh-CN" smtClean="0">
                <a:latin typeface="Arial" pitchFamily="34" charset="0"/>
                <a:cs typeface="Arial" pitchFamily="34" charset="0"/>
              </a:rPr>
              <a:t>(</a:t>
            </a:r>
            <a:r>
              <a:rPr lang="zh-CN" altLang="en-US" smtClean="0">
                <a:latin typeface="Arial" pitchFamily="34" charset="0"/>
                <a:cs typeface="Arial" pitchFamily="34" charset="0"/>
              </a:rPr>
              <a:t>即</a:t>
            </a:r>
            <a:r>
              <a:rPr lang="en-US" altLang="zh-CN" smtClean="0">
                <a:latin typeface="Arial" pitchFamily="34" charset="0"/>
                <a:cs typeface="Arial" pitchFamily="34" charset="0"/>
              </a:rPr>
              <a:t>Netty</a:t>
            </a:r>
            <a:r>
              <a:rPr lang="zh-CN" altLang="en-US" smtClean="0">
                <a:latin typeface="Arial" pitchFamily="34" charset="0"/>
                <a:cs typeface="Arial" pitchFamily="34" charset="0"/>
              </a:rPr>
              <a:t>的数据容器</a:t>
            </a:r>
            <a:r>
              <a:rPr lang="en-US" altLang="zh-CN" smtClean="0">
                <a:latin typeface="Arial" pitchFamily="34" charset="0"/>
                <a:cs typeface="Arial" pitchFamily="34" charset="0"/>
              </a:rPr>
              <a:t>)</a:t>
            </a:r>
            <a:r>
              <a:rPr lang="zh-CN" altLang="en-US" smtClean="0">
                <a:latin typeface="Arial" pitchFamily="34" charset="0"/>
                <a:cs typeface="Arial" pitchFamily="34" charset="0"/>
              </a:rPr>
              <a:t>的</a:t>
            </a:r>
            <a:r>
              <a:rPr lang="zh-CN" altLang="en-US">
                <a:latin typeface="Arial" pitchFamily="34" charset="0"/>
                <a:cs typeface="Arial" pitchFamily="34" charset="0"/>
              </a:rPr>
              <a:t>工具</a:t>
            </a:r>
            <a:r>
              <a:rPr lang="zh-CN" altLang="en-US" smtClean="0">
                <a:latin typeface="Arial" pitchFamily="34" charset="0"/>
                <a:cs typeface="Arial" pitchFamily="34" charset="0"/>
              </a:rPr>
              <a:t>类</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常</a:t>
            </a:r>
            <a:r>
              <a:rPr lang="zh-CN" altLang="en-US">
                <a:latin typeface="Arial" pitchFamily="34" charset="0"/>
                <a:cs typeface="Arial" pitchFamily="34" charset="0"/>
              </a:rPr>
              <a:t>用方法如下所</a:t>
            </a:r>
            <a:r>
              <a:rPr lang="zh-CN" altLang="en-US" smtClean="0">
                <a:latin typeface="Arial" pitchFamily="34" charset="0"/>
                <a:cs typeface="Arial" pitchFamily="34" charset="0"/>
              </a:rPr>
              <a:t>示</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举</a:t>
            </a:r>
            <a:r>
              <a:rPr lang="zh-CN" altLang="en-US" smtClean="0">
                <a:latin typeface="Arial" pitchFamily="34" charset="0"/>
                <a:cs typeface="Arial" pitchFamily="34" charset="0"/>
              </a:rPr>
              <a:t>例说明</a:t>
            </a:r>
            <a:r>
              <a:rPr lang="en-US" altLang="zh-CN" b="1"/>
              <a:t>Unpooled </a:t>
            </a:r>
            <a:r>
              <a:rPr lang="zh-CN" altLang="en-US" b="1"/>
              <a:t>获</a:t>
            </a:r>
            <a:r>
              <a:rPr lang="zh-CN" altLang="en-US" b="1" smtClean="0"/>
              <a:t>取 </a:t>
            </a:r>
            <a:r>
              <a:rPr lang="en-US" altLang="zh-CN">
                <a:latin typeface="Arial" pitchFamily="34" charset="0"/>
                <a:cs typeface="Arial" pitchFamily="34" charset="0"/>
              </a:rPr>
              <a:t>Netty</a:t>
            </a:r>
            <a:r>
              <a:rPr lang="zh-CN" altLang="en-US">
                <a:latin typeface="Arial" pitchFamily="34" charset="0"/>
                <a:cs typeface="Arial" pitchFamily="34" charset="0"/>
              </a:rPr>
              <a:t>的数据容</a:t>
            </a:r>
            <a:r>
              <a:rPr lang="zh-CN" altLang="en-US" smtClean="0">
                <a:latin typeface="Arial" pitchFamily="34" charset="0"/>
                <a:cs typeface="Arial" pitchFamily="34" charset="0"/>
              </a:rPr>
              <a:t>器</a:t>
            </a:r>
            <a:r>
              <a:rPr lang="en-US" altLang="zh-CN" smtClean="0">
                <a:latin typeface="Arial" pitchFamily="34" charset="0"/>
                <a:cs typeface="Arial" pitchFamily="34" charset="0"/>
              </a:rPr>
              <a:t>ByteBuf </a:t>
            </a:r>
            <a:r>
              <a:rPr lang="zh-CN" altLang="en-US" smtClean="0">
                <a:latin typeface="Arial" pitchFamily="34" charset="0"/>
                <a:cs typeface="Arial" pitchFamily="34" charset="0"/>
              </a:rPr>
              <a:t>的基本使用 </a:t>
            </a:r>
            <a:r>
              <a:rPr lang="en-US" altLang="zh-CN" smtClean="0">
                <a:latin typeface="Arial" pitchFamily="34" charset="0"/>
                <a:cs typeface="Arial" pitchFamily="34" charset="0"/>
              </a:rPr>
              <a:t>【</a:t>
            </a:r>
            <a:r>
              <a:rPr lang="zh-CN" altLang="en-US" sz="1400">
                <a:latin typeface="Arial" pitchFamily="34" charset="0"/>
                <a:cs typeface="Arial" pitchFamily="34" charset="0"/>
              </a:rPr>
              <a:t>案</a:t>
            </a:r>
            <a:r>
              <a:rPr lang="zh-CN" altLang="en-US" sz="1400" smtClean="0">
                <a:latin typeface="Arial" pitchFamily="34" charset="0"/>
                <a:cs typeface="Arial" pitchFamily="34" charset="0"/>
              </a:rPr>
              <a:t>例演示</a:t>
            </a:r>
            <a:r>
              <a:rPr lang="en-US" altLang="zh-CN" smtClean="0">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p>
        </p:txBody>
      </p:sp>
      <p:pic>
        <p:nvPicPr>
          <p:cNvPr id="5" name="图片 4"/>
          <p:cNvPicPr>
            <a:picLocks noChangeAspect="1"/>
          </p:cNvPicPr>
          <p:nvPr/>
        </p:nvPicPr>
        <p:blipFill>
          <a:blip r:embed="rId4"/>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extLst>
              <p:ext uri="{D42A27DB-BD31-4B8C-83A1-F6EECF244321}">
                <p14:modId xmlns:p14="http://schemas.microsoft.com/office/powerpoint/2010/main" val="2920138227"/>
              </p:ext>
            </p:extLst>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5" imgW="1525680" imgH="711360" progId="Package">
                  <p:embed/>
                </p:oleObj>
              </mc:Choice>
              <mc:Fallback>
                <p:oleObj name="包装程序外壳对象" showAsIcon="1" r:id="rId5" imgW="1525680" imgH="711360" progId="Package">
                  <p:embed/>
                  <p:pic>
                    <p:nvPicPr>
                      <p:cNvPr id="0" name=""/>
                      <p:cNvPicPr/>
                      <p:nvPr/>
                    </p:nvPicPr>
                    <p:blipFill>
                      <a:blip r:embed="rId6"/>
                      <a:stretch>
                        <a:fillRect/>
                      </a:stretch>
                    </p:blipFill>
                    <p:spPr>
                      <a:xfrm>
                        <a:off x="6246763" y="4617367"/>
                        <a:ext cx="1525587" cy="711200"/>
                      </a:xfrm>
                      <a:prstGeom prst="rect">
                        <a:avLst/>
                      </a:prstGeom>
                    </p:spPr>
                  </p:pic>
                </p:oleObj>
              </mc:Fallback>
            </mc:AlternateContent>
          </a:graphicData>
        </a:graphic>
      </p:graphicFrame>
    </p:spTree>
    <p:extLst>
      <p:ext uri="{BB962C8B-B14F-4D97-AF65-F5344CB8AC3E}">
        <p14:creationId xmlns:p14="http://schemas.microsoft.com/office/powerpoint/2010/main" val="5704831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35586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itchFamily="34" charset="0"/>
                <a:cs typeface="Arial" pitchFamily="34" charset="0"/>
              </a:rPr>
              <a:t>I/O </a:t>
            </a:r>
            <a:r>
              <a:rPr lang="zh-CN" altLang="en-US" sz="1700">
                <a:latin typeface="Arial" pitchFamily="34" charset="0"/>
                <a:cs typeface="Arial" pitchFamily="34" charset="0"/>
              </a:rPr>
              <a:t>模</a:t>
            </a:r>
            <a:r>
              <a:rPr lang="zh-CN" altLang="en-US" sz="1700" smtClean="0">
                <a:latin typeface="Arial" pitchFamily="34" charset="0"/>
                <a:cs typeface="Arial" pitchFamily="34" charset="0"/>
              </a:rPr>
              <a:t>型简单的理解</a:t>
            </a:r>
            <a:r>
              <a:rPr lang="zh-CN" altLang="en-US" sz="1700">
                <a:latin typeface="Arial" pitchFamily="34" charset="0"/>
                <a:cs typeface="Arial" pitchFamily="34" charset="0"/>
              </a:rPr>
              <a:t>：</a:t>
            </a:r>
            <a:r>
              <a:rPr lang="zh-CN" altLang="en-US" sz="1700" smtClean="0">
                <a:latin typeface="Arial" pitchFamily="34" charset="0"/>
                <a:cs typeface="Arial" pitchFamily="34" charset="0"/>
              </a:rPr>
              <a:t>就是</a:t>
            </a:r>
            <a:r>
              <a:rPr lang="zh-CN" altLang="en-US" sz="1700">
                <a:latin typeface="Arial" pitchFamily="34" charset="0"/>
                <a:cs typeface="Arial" pitchFamily="34" charset="0"/>
              </a:rPr>
              <a:t>用什么样的通</a:t>
            </a:r>
            <a:r>
              <a:rPr lang="zh-CN" altLang="en-US" sz="1700" smtClean="0">
                <a:latin typeface="Arial" pitchFamily="34" charset="0"/>
                <a:cs typeface="Arial" pitchFamily="34" charset="0"/>
              </a:rPr>
              <a:t>道</a:t>
            </a:r>
            <a:r>
              <a:rPr lang="zh-CN" altLang="en-US" sz="1700">
                <a:latin typeface="Arial" pitchFamily="34" charset="0"/>
                <a:cs typeface="Arial" pitchFamily="34" charset="0"/>
              </a:rPr>
              <a:t>进</a:t>
            </a:r>
            <a:r>
              <a:rPr lang="zh-CN" altLang="en-US" sz="1700" smtClean="0">
                <a:latin typeface="Arial" pitchFamily="34" charset="0"/>
                <a:cs typeface="Arial" pitchFamily="34" charset="0"/>
              </a:rPr>
              <a:t>行数据的发送和接收，很</a:t>
            </a:r>
            <a:r>
              <a:rPr lang="zh-CN" altLang="en-US" sz="1700">
                <a:latin typeface="Arial" pitchFamily="34" charset="0"/>
                <a:cs typeface="Arial" pitchFamily="34" charset="0"/>
              </a:rPr>
              <a:t>大程度上决定</a:t>
            </a:r>
            <a:r>
              <a:rPr lang="zh-CN" altLang="en-US" sz="1700" smtClean="0">
                <a:latin typeface="Arial" pitchFamily="34" charset="0"/>
                <a:cs typeface="Arial" pitchFamily="34" charset="0"/>
              </a:rPr>
              <a:t>了</a:t>
            </a:r>
            <a:r>
              <a:rPr lang="zh-CN" altLang="en-US" sz="1700">
                <a:latin typeface="Arial" pitchFamily="34" charset="0"/>
                <a:cs typeface="Arial" pitchFamily="34" charset="0"/>
              </a:rPr>
              <a:t>程</a:t>
            </a:r>
            <a:r>
              <a:rPr lang="zh-CN" altLang="en-US" sz="1700" smtClean="0">
                <a:latin typeface="Arial" pitchFamily="34" charset="0"/>
                <a:cs typeface="Arial" pitchFamily="34" charset="0"/>
              </a:rPr>
              <a:t>序通信的</a:t>
            </a:r>
            <a:r>
              <a:rPr lang="zh-CN" altLang="en-US" sz="1700">
                <a:latin typeface="Arial" pitchFamily="34" charset="0"/>
                <a:cs typeface="Arial" pitchFamily="34" charset="0"/>
              </a:rPr>
              <a:t>性</a:t>
            </a:r>
            <a:r>
              <a:rPr lang="zh-CN" altLang="en-US" sz="1700" smtClean="0">
                <a:latin typeface="Arial" pitchFamily="34" charset="0"/>
                <a:cs typeface="Arial" pitchFamily="34" charset="0"/>
              </a:rPr>
              <a:t>能</a:t>
            </a:r>
            <a:endParaRPr lang="en-US" altLang="zh-CN" sz="1700" smtClean="0">
              <a:latin typeface="Arial" pitchFamily="34" charset="0"/>
              <a:cs typeface="Arial" pitchFamily="34" charset="0"/>
            </a:endParaRPr>
          </a:p>
          <a:p>
            <a:pPr marL="342900" indent="-342900">
              <a:buAutoNum type="arabicParenR"/>
            </a:pPr>
            <a:r>
              <a:rPr lang="en-US" altLang="zh-CN" sz="1700" smtClean="0">
                <a:latin typeface="Arial" pitchFamily="34" charset="0"/>
                <a:cs typeface="Arial" pitchFamily="34" charset="0"/>
              </a:rPr>
              <a:t>Java</a:t>
            </a:r>
            <a:r>
              <a:rPr lang="zh-CN" altLang="en-US" sz="1700">
                <a:latin typeface="Arial" pitchFamily="34" charset="0"/>
                <a:cs typeface="Arial" pitchFamily="34" charset="0"/>
              </a:rPr>
              <a:t>共支持</a:t>
            </a:r>
            <a:r>
              <a:rPr lang="en-US" altLang="zh-CN" sz="1700">
                <a:latin typeface="Arial" pitchFamily="34" charset="0"/>
                <a:cs typeface="Arial" pitchFamily="34" charset="0"/>
              </a:rPr>
              <a:t>3</a:t>
            </a:r>
            <a:r>
              <a:rPr lang="zh-CN" altLang="en-US" sz="1700">
                <a:latin typeface="Arial" pitchFamily="34" charset="0"/>
                <a:cs typeface="Arial" pitchFamily="34" charset="0"/>
              </a:rPr>
              <a:t>种网络编程模</a:t>
            </a:r>
            <a:r>
              <a:rPr lang="zh-CN" altLang="en-US" sz="1700" smtClean="0">
                <a:latin typeface="Arial" pitchFamily="34" charset="0"/>
                <a:cs typeface="Arial" pitchFamily="34" charset="0"/>
              </a:rPr>
              <a:t>型</a:t>
            </a:r>
            <a:r>
              <a:rPr lang="en-US" altLang="zh-CN" sz="1700" smtClean="0">
                <a:latin typeface="Arial" pitchFamily="34" charset="0"/>
                <a:cs typeface="Arial" pitchFamily="34" charset="0"/>
              </a:rPr>
              <a:t>/IO</a:t>
            </a:r>
            <a:r>
              <a:rPr lang="zh-CN" altLang="en-US" sz="1700" smtClean="0">
                <a:latin typeface="Arial" pitchFamily="34" charset="0"/>
                <a:cs typeface="Arial" pitchFamily="34" charset="0"/>
              </a:rPr>
              <a:t>模式：</a:t>
            </a:r>
            <a:r>
              <a:rPr lang="en-US" altLang="zh-CN" sz="1700">
                <a:latin typeface="Arial" pitchFamily="34" charset="0"/>
                <a:cs typeface="Arial" pitchFamily="34" charset="0"/>
              </a:rPr>
              <a:t>BIO</a:t>
            </a:r>
            <a:r>
              <a:rPr lang="zh-CN" altLang="en-US" sz="1700">
                <a:latin typeface="Arial" pitchFamily="34" charset="0"/>
                <a:cs typeface="Arial" pitchFamily="34" charset="0"/>
              </a:rPr>
              <a:t>、</a:t>
            </a:r>
            <a:r>
              <a:rPr lang="en-US" altLang="zh-CN" sz="1700">
                <a:latin typeface="Arial" pitchFamily="34" charset="0"/>
                <a:cs typeface="Arial" pitchFamily="34" charset="0"/>
              </a:rPr>
              <a:t>NIO</a:t>
            </a:r>
            <a:r>
              <a:rPr lang="zh-CN" altLang="en-US" sz="1700">
                <a:latin typeface="Arial" pitchFamily="34" charset="0"/>
                <a:cs typeface="Arial" pitchFamily="34" charset="0"/>
              </a:rPr>
              <a:t>、</a:t>
            </a:r>
            <a:r>
              <a:rPr lang="en-US" altLang="zh-CN" sz="1700" smtClean="0">
                <a:latin typeface="Arial" pitchFamily="34" charset="0"/>
                <a:cs typeface="Arial" pitchFamily="34" charset="0"/>
              </a:rPr>
              <a:t>AIO</a:t>
            </a:r>
          </a:p>
          <a:p>
            <a:pPr marL="342900" indent="-342900">
              <a:buAutoNum type="arabicParenR"/>
            </a:pPr>
            <a:endParaRPr lang="en-US" altLang="zh-CN" sz="1700">
              <a:latin typeface="Arial" pitchFamily="34" charset="0"/>
              <a:cs typeface="Arial" pitchFamily="34" charset="0"/>
            </a:endParaRPr>
          </a:p>
          <a:p>
            <a:pPr marL="342900" indent="-342900">
              <a:buAutoNum type="arabicParenR"/>
            </a:pPr>
            <a:r>
              <a:rPr lang="en-US" altLang="zh-CN" sz="1700">
                <a:latin typeface="Arial" pitchFamily="34" charset="0"/>
                <a:cs typeface="Arial" pitchFamily="34" charset="0"/>
              </a:rPr>
              <a:t>Java BIO </a:t>
            </a:r>
            <a:r>
              <a:rPr lang="zh-CN" altLang="en-US" sz="1700">
                <a:latin typeface="Arial" pitchFamily="34" charset="0"/>
                <a:cs typeface="Arial" pitchFamily="34" charset="0"/>
              </a:rPr>
              <a:t>： 同步并阻</a:t>
            </a:r>
            <a:r>
              <a:rPr lang="zh-CN" altLang="en-US" sz="1700" smtClean="0">
                <a:latin typeface="Arial" pitchFamily="34" charset="0"/>
                <a:cs typeface="Arial" pitchFamily="34" charset="0"/>
              </a:rPr>
              <a:t>塞</a:t>
            </a:r>
            <a:r>
              <a:rPr lang="en-US" altLang="zh-CN" sz="1700" smtClean="0">
                <a:latin typeface="Arial" pitchFamily="34" charset="0"/>
                <a:cs typeface="Arial" pitchFamily="34" charset="0"/>
              </a:rPr>
              <a:t>(</a:t>
            </a:r>
            <a:r>
              <a:rPr lang="zh-CN" altLang="en-US" sz="1700" b="1">
                <a:latin typeface="Arial" pitchFamily="34" charset="0"/>
                <a:cs typeface="Arial" pitchFamily="34" charset="0"/>
              </a:rPr>
              <a:t>传统阻塞型</a:t>
            </a:r>
            <a:r>
              <a:rPr lang="en-US" altLang="zh-CN" sz="1700" smtClean="0">
                <a:latin typeface="Arial" pitchFamily="34" charset="0"/>
                <a:cs typeface="Arial" pitchFamily="34" charset="0"/>
              </a:rPr>
              <a:t>)</a:t>
            </a:r>
            <a:r>
              <a:rPr lang="zh-CN" altLang="en-US" sz="1700" smtClean="0">
                <a:latin typeface="Arial" pitchFamily="34" charset="0"/>
                <a:cs typeface="Arial" pitchFamily="34" charset="0"/>
              </a:rPr>
              <a:t>，</a:t>
            </a:r>
            <a:r>
              <a:rPr lang="zh-CN" altLang="en-US" sz="1700">
                <a:latin typeface="Arial" pitchFamily="34" charset="0"/>
                <a:cs typeface="Arial" pitchFamily="34" charset="0"/>
              </a:rPr>
              <a:t>服务器实现模式为一个连接一个线程，即客户端有连接请求时服务器端就需要启动一个线程进行处理，如果这个连接不做任何事情会造成不必要的线程开</a:t>
            </a:r>
            <a:r>
              <a:rPr lang="zh-CN" altLang="en-US" sz="1700" smtClean="0">
                <a:latin typeface="Arial" pitchFamily="34" charset="0"/>
                <a:cs typeface="Arial" pitchFamily="34" charset="0"/>
              </a:rPr>
              <a:t>销 </a:t>
            </a:r>
            <a:r>
              <a:rPr lang="en-US" altLang="zh-CN" sz="1700" smtClean="0">
                <a:latin typeface="Arial" pitchFamily="34" charset="0"/>
                <a:cs typeface="Arial" pitchFamily="34" charset="0"/>
              </a:rPr>
              <a:t>【</a:t>
            </a:r>
            <a:r>
              <a:rPr lang="zh-CN" altLang="en-US" sz="1400" smtClean="0">
                <a:latin typeface="Arial" pitchFamily="34" charset="0"/>
                <a:cs typeface="Arial" pitchFamily="34" charset="0"/>
              </a:rPr>
              <a:t>简单示意图</a:t>
            </a:r>
            <a:r>
              <a:rPr lang="en-US" altLang="zh-CN" sz="1700" smtClean="0">
                <a:latin typeface="Arial" pitchFamily="34" charset="0"/>
                <a:cs typeface="Arial" pitchFamily="34" charset="0"/>
              </a:rPr>
              <a:t>】</a:t>
            </a:r>
          </a:p>
          <a:p>
            <a:pPr marL="342900" indent="-342900">
              <a:buAutoNum type="arabicParenR"/>
            </a:pPr>
            <a:endParaRPr lang="en-US" altLang="zh-CN" sz="1700" smtClean="0">
              <a:latin typeface="Arial" pitchFamily="34" charset="0"/>
              <a:cs typeface="Arial" pitchFamily="34" charset="0"/>
            </a:endParaRPr>
          </a:p>
          <a:p>
            <a:pPr marL="342900" indent="-342900">
              <a:buAutoNum type="arabicParenR"/>
            </a:pPr>
            <a:r>
              <a:rPr lang="en-US" altLang="zh-CN" sz="1700" smtClean="0">
                <a:latin typeface="Arial" pitchFamily="34" charset="0"/>
                <a:cs typeface="Arial" pitchFamily="34" charset="0"/>
              </a:rPr>
              <a:t>Java NIO </a:t>
            </a:r>
            <a:r>
              <a:rPr lang="zh-CN" altLang="en-US" sz="1700" smtClean="0">
                <a:latin typeface="Arial" pitchFamily="34" charset="0"/>
                <a:cs typeface="Arial" pitchFamily="34" charset="0"/>
              </a:rPr>
              <a:t>： </a:t>
            </a:r>
            <a:r>
              <a:rPr lang="zh-CN" altLang="en-US" sz="1700" b="1" smtClean="0">
                <a:latin typeface="Arial" pitchFamily="34" charset="0"/>
                <a:cs typeface="Arial" pitchFamily="34" charset="0"/>
              </a:rPr>
              <a:t>同步非阻塞</a:t>
            </a:r>
            <a:r>
              <a:rPr lang="zh-CN" altLang="en-US" sz="1700" smtClean="0">
                <a:latin typeface="Arial" pitchFamily="34" charset="0"/>
                <a:cs typeface="Arial" pitchFamily="34" charset="0"/>
              </a:rPr>
              <a:t>，服务器实现模式为一个线程处理多个请求</a:t>
            </a:r>
            <a:r>
              <a:rPr lang="en-US" altLang="zh-CN" sz="1700" smtClean="0">
                <a:latin typeface="Arial" pitchFamily="34" charset="0"/>
                <a:cs typeface="Arial" pitchFamily="34" charset="0"/>
              </a:rPr>
              <a:t>(</a:t>
            </a:r>
            <a:r>
              <a:rPr lang="zh-CN" altLang="en-US" sz="1700" smtClean="0">
                <a:latin typeface="Arial" pitchFamily="34" charset="0"/>
                <a:cs typeface="Arial" pitchFamily="34" charset="0"/>
              </a:rPr>
              <a:t>连接</a:t>
            </a:r>
            <a:r>
              <a:rPr lang="en-US" altLang="zh-CN" sz="1700" smtClean="0">
                <a:latin typeface="Arial" pitchFamily="34" charset="0"/>
                <a:cs typeface="Arial" pitchFamily="34" charset="0"/>
              </a:rPr>
              <a:t>)</a:t>
            </a:r>
            <a:r>
              <a:rPr lang="zh-CN" altLang="en-US" sz="1700" smtClean="0">
                <a:latin typeface="Arial" pitchFamily="34" charset="0"/>
                <a:cs typeface="Arial" pitchFamily="34" charset="0"/>
              </a:rPr>
              <a:t>，即客户端发送的连接请求都会注册到多路复用器上，多路复用器轮询到连接有</a:t>
            </a:r>
            <a:r>
              <a:rPr lang="en-US" altLang="zh-CN" sz="1700" smtClean="0">
                <a:latin typeface="Arial" pitchFamily="34" charset="0"/>
                <a:cs typeface="Arial" pitchFamily="34" charset="0"/>
              </a:rPr>
              <a:t>I/O</a:t>
            </a:r>
            <a:r>
              <a:rPr lang="zh-CN" altLang="en-US" sz="1700" smtClean="0">
                <a:latin typeface="Arial" pitchFamily="34" charset="0"/>
                <a:cs typeface="Arial" pitchFamily="34" charset="0"/>
              </a:rPr>
              <a:t>请求就进行处理 </a:t>
            </a:r>
            <a:r>
              <a:rPr lang="en-US" altLang="zh-CN" sz="1700">
                <a:latin typeface="Arial" pitchFamily="34" charset="0"/>
                <a:cs typeface="Arial" pitchFamily="34" charset="0"/>
              </a:rPr>
              <a:t>【</a:t>
            </a:r>
            <a:r>
              <a:rPr lang="zh-CN" altLang="en-US" sz="1400">
                <a:latin typeface="Arial" pitchFamily="34" charset="0"/>
                <a:cs typeface="Arial" pitchFamily="34" charset="0"/>
              </a:rPr>
              <a:t>简单示意图</a:t>
            </a:r>
            <a:r>
              <a:rPr lang="en-US" altLang="zh-CN" sz="1700">
                <a:latin typeface="Arial" pitchFamily="34" charset="0"/>
                <a:cs typeface="Arial" pitchFamily="34" charset="0"/>
              </a:rPr>
              <a:t>】</a:t>
            </a:r>
          </a:p>
          <a:p>
            <a:pPr marL="342900" indent="-342900">
              <a:buAutoNum type="arabicParenR"/>
            </a:pPr>
            <a:endParaRPr lang="en-US" altLang="zh-CN" sz="1700" smtClean="0">
              <a:latin typeface="Arial" pitchFamily="34" charset="0"/>
              <a:cs typeface="Arial" pitchFamily="34" charset="0"/>
            </a:endParaRPr>
          </a:p>
          <a:p>
            <a:pPr marL="342900" indent="-342900">
              <a:buAutoNum type="arabicParenR"/>
            </a:pPr>
            <a:r>
              <a:rPr lang="en-US" altLang="zh-CN" sz="1700" smtClean="0">
                <a:latin typeface="Arial" pitchFamily="34" charset="0"/>
                <a:cs typeface="Arial" pitchFamily="34" charset="0"/>
              </a:rPr>
              <a:t>Java AIO(NIO.2) </a:t>
            </a:r>
            <a:r>
              <a:rPr lang="zh-CN" altLang="en-US" sz="1700" smtClean="0">
                <a:latin typeface="Arial" pitchFamily="34" charset="0"/>
                <a:cs typeface="Arial" pitchFamily="34" charset="0"/>
              </a:rPr>
              <a:t>： </a:t>
            </a:r>
            <a:r>
              <a:rPr lang="zh-CN" altLang="en-US" sz="1700" b="1" smtClean="0">
                <a:latin typeface="Arial" pitchFamily="34" charset="0"/>
                <a:cs typeface="Arial" pitchFamily="34" charset="0"/>
              </a:rPr>
              <a:t>异步非阻塞</a:t>
            </a:r>
            <a:r>
              <a:rPr lang="zh-CN" altLang="en-US" sz="1700" smtClean="0">
                <a:latin typeface="Arial" pitchFamily="34" charset="0"/>
                <a:cs typeface="Arial" pitchFamily="34" charset="0"/>
              </a:rPr>
              <a:t>，</a:t>
            </a:r>
            <a:r>
              <a:rPr lang="en-US" altLang="zh-CN" sz="1700" smtClean="0">
                <a:latin typeface="Arial" pitchFamily="34" charset="0"/>
                <a:cs typeface="Arial" pitchFamily="34" charset="0"/>
              </a:rPr>
              <a:t>AIO </a:t>
            </a:r>
            <a:r>
              <a:rPr lang="zh-CN" altLang="en-US" sz="1700">
                <a:latin typeface="Arial" pitchFamily="34" charset="0"/>
                <a:cs typeface="Arial" pitchFamily="34" charset="0"/>
              </a:rPr>
              <a:t>引入异步通道的概念，采用了 </a:t>
            </a:r>
            <a:r>
              <a:rPr lang="en-US" altLang="zh-CN" sz="1700">
                <a:latin typeface="Arial" pitchFamily="34" charset="0"/>
                <a:cs typeface="Arial" pitchFamily="34" charset="0"/>
              </a:rPr>
              <a:t>Proactor </a:t>
            </a:r>
            <a:r>
              <a:rPr lang="zh-CN" altLang="en-US" sz="1700">
                <a:latin typeface="Arial" pitchFamily="34" charset="0"/>
                <a:cs typeface="Arial"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itchFamily="34" charset="0"/>
              <a:cs typeface="Arial" pitchFamily="34" charset="0"/>
            </a:endParaRPr>
          </a:p>
          <a:p>
            <a:pPr marL="342900" indent="-342900">
              <a:buAutoNum type="arabicParenR"/>
            </a:pPr>
            <a:r>
              <a:rPr lang="zh-CN" altLang="en-US" sz="1700" b="1" smtClean="0">
                <a:latin typeface="Arial" pitchFamily="34" charset="0"/>
                <a:cs typeface="Arial" pitchFamily="34" charset="0"/>
              </a:rPr>
              <a:t>我</a:t>
            </a:r>
            <a:r>
              <a:rPr lang="zh-CN" altLang="en-US" sz="1700" b="1">
                <a:latin typeface="Arial" pitchFamily="34" charset="0"/>
                <a:cs typeface="Arial" pitchFamily="34" charset="0"/>
              </a:rPr>
              <a:t>们依次展开讲</a:t>
            </a:r>
            <a:r>
              <a:rPr lang="zh-CN" altLang="en-US" sz="1700" b="1" smtClean="0">
                <a:latin typeface="Arial" pitchFamily="34" charset="0"/>
                <a:cs typeface="Arial"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extLst>
      <p:ext uri="{BB962C8B-B14F-4D97-AF65-F5344CB8AC3E}">
        <p14:creationId xmlns:p14="http://schemas.microsoft.com/office/powerpoint/2010/main" val="135624221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r>
              <a:rPr lang="en-US" altLang="zh-CN" smtClean="0"/>
              <a:t/>
            </a:r>
            <a:br>
              <a:rPr lang="en-US" altLang="zh-CN" smtClean="0"/>
            </a:br>
            <a:endParaRPr lang="en-US" altLang="zh-CN" smtClean="0"/>
          </a:p>
        </p:txBody>
      </p:sp>
    </p:spTree>
    <p:extLst>
      <p:ext uri="{BB962C8B-B14F-4D97-AF65-F5344CB8AC3E}">
        <p14:creationId xmlns:p14="http://schemas.microsoft.com/office/powerpoint/2010/main" val="48708600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p>
          <a:p>
            <a:r>
              <a:rPr lang="en-US" altLang="zh-CN" sz="1200"/>
              <a:t>[Server]:127.0.0.1:51264</a:t>
            </a:r>
            <a:r>
              <a:rPr lang="zh-CN" altLang="en-US" sz="1200"/>
              <a:t>上线</a:t>
            </a:r>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p>
          <a:p>
            <a:r>
              <a:rPr lang="en-US" altLang="zh-CN" sz="1200"/>
              <a:t>jack</a:t>
            </a:r>
          </a:p>
          <a:p>
            <a:r>
              <a:rPr lang="en-US" altLang="zh-CN" sz="1200"/>
              <a:t>tom</a:t>
            </a:r>
          </a:p>
          <a:p>
            <a:r>
              <a:rPr lang="en-US" altLang="zh-CN" sz="1200"/>
              <a:t>[127.0.0.1:51307]</a:t>
            </a:r>
            <a:r>
              <a:rPr lang="zh-CN" altLang="en-US" sz="1200"/>
              <a:t>说：</a:t>
            </a:r>
            <a:r>
              <a:rPr lang="en-US" altLang="zh-CN" sz="1200"/>
              <a:t>jack</a:t>
            </a:r>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extLst>
              <p:ext uri="{D42A27DB-BD31-4B8C-83A1-F6EECF244321}">
                <p14:modId xmlns:p14="http://schemas.microsoft.com/office/powerpoint/2010/main" val="558857268"/>
              </p:ext>
            </p:extLst>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4" imgW="508680" imgH="711360" progId="Package">
                  <p:embed/>
                </p:oleObj>
              </mc:Choice>
              <mc:Fallback>
                <p:oleObj name="包装程序外壳对象" showAsIcon="1" r:id="rId4" imgW="508680" imgH="711360" progId="Package">
                  <p:embed/>
                  <p:pic>
                    <p:nvPicPr>
                      <p:cNvPr id="0" name=""/>
                      <p:cNvPicPr/>
                      <p:nvPr/>
                    </p:nvPicPr>
                    <p:blipFill>
                      <a:blip r:embed="rId5"/>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66660884"/>
              </p:ext>
            </p:extLst>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6" imgW="1284120" imgH="711360" progId="Package">
                  <p:embed/>
                </p:oleObj>
              </mc:Choice>
              <mc:Fallback>
                <p:oleObj name="包装程序外壳对象" showAsIcon="1" r:id="rId6" imgW="1284120" imgH="711360" progId="Package">
                  <p:embed/>
                  <p:pic>
                    <p:nvPicPr>
                      <p:cNvPr id="0" name=""/>
                      <p:cNvPicPr/>
                      <p:nvPr/>
                    </p:nvPicPr>
                    <p:blipFill>
                      <a:blip r:embed="rId7"/>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p>
          <a:p>
            <a:r>
              <a:rPr lang="en-US" altLang="zh-CN" sz="1200"/>
              <a:t>jack</a:t>
            </a:r>
          </a:p>
          <a:p>
            <a:r>
              <a:rPr lang="en-US" altLang="zh-CN" sz="1200"/>
              <a:t>tom</a:t>
            </a:r>
          </a:p>
          <a:p>
            <a:r>
              <a:rPr lang="en-US" altLang="zh-CN" sz="1200"/>
              <a:t>[127.0.0.1:51307]</a:t>
            </a:r>
            <a:r>
              <a:rPr lang="zh-CN" altLang="en-US" sz="1200"/>
              <a:t>说：</a:t>
            </a:r>
            <a:r>
              <a:rPr lang="en-US" altLang="zh-CN" sz="1200"/>
              <a:t>jack</a:t>
            </a:r>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p>
          <a:p>
            <a:r>
              <a:rPr lang="en-US" altLang="zh-CN" sz="1200"/>
              <a:t>jack</a:t>
            </a:r>
          </a:p>
          <a:p>
            <a:r>
              <a:rPr lang="en-US" altLang="zh-CN" sz="1200"/>
              <a:t>tom</a:t>
            </a:r>
          </a:p>
          <a:p>
            <a:r>
              <a:rPr lang="en-US" altLang="zh-CN" sz="1200"/>
              <a:t>[127.0.0.1:51307]</a:t>
            </a:r>
            <a:r>
              <a:rPr lang="zh-CN" altLang="en-US" sz="1200"/>
              <a:t>说：</a:t>
            </a:r>
            <a:r>
              <a:rPr lang="en-US" altLang="zh-CN" sz="1200"/>
              <a:t>jack</a:t>
            </a:r>
          </a:p>
          <a:p>
            <a:r>
              <a:rPr lang="en-US" altLang="zh-CN" sz="1200"/>
              <a:t>[127.0.0.1:51307]</a:t>
            </a:r>
            <a:r>
              <a:rPr lang="zh-CN" altLang="en-US" sz="1200"/>
              <a:t>说：</a:t>
            </a:r>
            <a:r>
              <a:rPr lang="en-US" altLang="zh-CN" sz="1200"/>
              <a:t>ttt</a:t>
            </a:r>
            <a:endParaRPr lang="zh-CN" altLang="en-US" sz="1200"/>
          </a:p>
        </p:txBody>
      </p:sp>
    </p:spTree>
    <p:extLst>
      <p:ext uri="{BB962C8B-B14F-4D97-AF65-F5344CB8AC3E}">
        <p14:creationId xmlns:p14="http://schemas.microsoft.com/office/powerpoint/2010/main" val="8011097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r>
              <a:rPr lang="en-US" altLang="zh-CN" smtClean="0"/>
              <a:t/>
            </a:r>
            <a:br>
              <a:rPr lang="en-US" altLang="zh-CN" smtClean="0"/>
            </a:br>
            <a:endParaRPr lang="en-US" altLang="zh-CN" smtClean="0"/>
          </a:p>
        </p:txBody>
      </p:sp>
      <p:graphicFrame>
        <p:nvGraphicFramePr>
          <p:cNvPr id="3" name="对象 2"/>
          <p:cNvGraphicFramePr>
            <a:graphicFrameLocks noChangeAspect="1"/>
          </p:cNvGraphicFramePr>
          <p:nvPr>
            <p:extLst>
              <p:ext uri="{D42A27DB-BD31-4B8C-83A1-F6EECF244321}">
                <p14:modId xmlns:p14="http://schemas.microsoft.com/office/powerpoint/2010/main" val="569760244"/>
              </p:ext>
            </p:extLst>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4" imgW="1550880" imgH="711360" progId="Package">
                  <p:embed/>
                </p:oleObj>
              </mc:Choice>
              <mc:Fallback>
                <p:oleObj name="包装程序外壳对象" showAsIcon="1" r:id="rId4" imgW="1550880" imgH="711360" progId="Package">
                  <p:embed/>
                  <p:pic>
                    <p:nvPicPr>
                      <p:cNvPr id="0" name=""/>
                      <p:cNvPicPr/>
                      <p:nvPr/>
                    </p:nvPicPr>
                    <p:blipFill>
                      <a:blip r:embed="rId5"/>
                      <a:stretch>
                        <a:fillRect/>
                      </a:stretch>
                    </p:blipFill>
                    <p:spPr>
                      <a:xfrm>
                        <a:off x="774155" y="3672383"/>
                        <a:ext cx="1550987" cy="711200"/>
                      </a:xfrm>
                      <a:prstGeom prst="rect">
                        <a:avLst/>
                      </a:prstGeom>
                    </p:spPr>
                  </p:pic>
                </p:oleObj>
              </mc:Fallback>
            </mc:AlternateContent>
          </a:graphicData>
        </a:graphic>
      </p:graphicFrame>
    </p:spTree>
    <p:extLst>
      <p:ext uri="{BB962C8B-B14F-4D97-AF65-F5344CB8AC3E}">
        <p14:creationId xmlns:p14="http://schemas.microsoft.com/office/powerpoint/2010/main" val="20274753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r>
              <a:rPr lang="en-US" altLang="zh-CN" smtClean="0"/>
              <a:t/>
            </a:r>
            <a:br>
              <a:rPr lang="en-US" altLang="zh-CN" smtClean="0"/>
            </a:br>
            <a:endParaRPr lang="en-US" altLang="zh-CN" smtClean="0"/>
          </a:p>
        </p:txBody>
      </p:sp>
      <p:graphicFrame>
        <p:nvGraphicFramePr>
          <p:cNvPr id="4" name="对象 3"/>
          <p:cNvGraphicFramePr>
            <a:graphicFrameLocks noChangeAspect="1"/>
          </p:cNvGraphicFramePr>
          <p:nvPr>
            <p:extLst>
              <p:ext uri="{D42A27DB-BD31-4B8C-83A1-F6EECF244321}">
                <p14:modId xmlns:p14="http://schemas.microsoft.com/office/powerpoint/2010/main" val="3019280649"/>
              </p:ext>
            </p:extLst>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4" imgW="1309320" imgH="711360" progId="Package">
                  <p:embed/>
                </p:oleObj>
              </mc:Choice>
              <mc:Fallback>
                <p:oleObj name="包装程序外壳对象" showAsIcon="1" r:id="rId4" imgW="1309320" imgH="711360" progId="Package">
                  <p:embed/>
                  <p:pic>
                    <p:nvPicPr>
                      <p:cNvPr id="0" name=""/>
                      <p:cNvPicPr/>
                      <p:nvPr/>
                    </p:nvPicPr>
                    <p:blipFill>
                      <a:blip r:embed="rId5"/>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46711055"/>
              </p:ext>
            </p:extLst>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6" imgW="1105920" imgH="711360" progId="Package">
                  <p:embed/>
                </p:oleObj>
              </mc:Choice>
              <mc:Fallback>
                <p:oleObj name="包装程序外壳对象" showAsIcon="1" r:id="rId6" imgW="1105920" imgH="711360" progId="Package">
                  <p:embed/>
                  <p:pic>
                    <p:nvPicPr>
                      <p:cNvPr id="0" name=""/>
                      <p:cNvPicPr/>
                      <p:nvPr/>
                    </p:nvPicPr>
                    <p:blipFill>
                      <a:blip r:embed="rId7"/>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extLst>
      <p:ext uri="{BB962C8B-B14F-4D97-AF65-F5344CB8AC3E}">
        <p14:creationId xmlns:p14="http://schemas.microsoft.com/office/powerpoint/2010/main" val="2414178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p>
          <a:p>
            <a:endParaRPr lang="zh-CN" altLang="en-US"/>
          </a:p>
        </p:txBody>
      </p:sp>
    </p:spTree>
    <p:extLst>
      <p:ext uri="{BB962C8B-B14F-4D97-AF65-F5344CB8AC3E}">
        <p14:creationId xmlns:p14="http://schemas.microsoft.com/office/powerpoint/2010/main" val="68315650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itchFamily="34" charset="0"/>
                <a:cs typeface="Arial" pitchFamily="34" charset="0"/>
              </a:rPr>
              <a:t>编</a:t>
            </a:r>
            <a:r>
              <a:rPr lang="zh-CN" altLang="en-US">
                <a:latin typeface="Arial" pitchFamily="34" charset="0"/>
                <a:cs typeface="Arial" pitchFamily="34" charset="0"/>
              </a:rPr>
              <a:t>写网络应用程</a:t>
            </a:r>
            <a:r>
              <a:rPr lang="zh-CN" altLang="en-US" smtClean="0">
                <a:latin typeface="Arial" pitchFamily="34" charset="0"/>
                <a:cs typeface="Arial" pitchFamily="34" charset="0"/>
              </a:rPr>
              <a:t>序时，</a:t>
            </a:r>
            <a:r>
              <a:rPr lang="zh-CN" altLang="en-US">
                <a:latin typeface="Arial" pitchFamily="34" charset="0"/>
                <a:cs typeface="Arial" pitchFamily="34" charset="0"/>
              </a:rPr>
              <a:t>因为数据在网络中传输</a:t>
            </a:r>
            <a:r>
              <a:rPr lang="zh-CN" altLang="en-US" smtClean="0">
                <a:latin typeface="Arial" pitchFamily="34" charset="0"/>
                <a:cs typeface="Arial" pitchFamily="34" charset="0"/>
              </a:rPr>
              <a:t>的都</a:t>
            </a:r>
            <a:r>
              <a:rPr lang="zh-CN" altLang="en-US">
                <a:latin typeface="Arial" pitchFamily="34" charset="0"/>
                <a:cs typeface="Arial" pitchFamily="34" charset="0"/>
              </a:rPr>
              <a:t>是二进制字节码数据</a:t>
            </a:r>
            <a:r>
              <a:rPr lang="zh-CN" altLang="en-US" smtClean="0">
                <a:latin typeface="Arial" pitchFamily="34" charset="0"/>
                <a:cs typeface="Arial" pitchFamily="34" charset="0"/>
              </a:rPr>
              <a:t>，在</a:t>
            </a:r>
            <a:r>
              <a:rPr lang="zh-CN" altLang="en-US">
                <a:latin typeface="Arial" pitchFamily="34" charset="0"/>
                <a:cs typeface="Arial" pitchFamily="34" charset="0"/>
              </a:rPr>
              <a:t>发送数据时</a:t>
            </a:r>
            <a:r>
              <a:rPr lang="zh-CN" altLang="en-US" smtClean="0">
                <a:latin typeface="Arial" pitchFamily="34" charset="0"/>
                <a:cs typeface="Arial" pitchFamily="34" charset="0"/>
              </a:rPr>
              <a:t>就需</a:t>
            </a:r>
            <a:r>
              <a:rPr lang="zh-CN" altLang="en-US">
                <a:latin typeface="Arial" pitchFamily="34" charset="0"/>
                <a:cs typeface="Arial" pitchFamily="34" charset="0"/>
              </a:rPr>
              <a:t>要编码，接收数据时就需要解</a:t>
            </a:r>
            <a:r>
              <a:rPr lang="zh-CN" altLang="en-US" smtClean="0">
                <a:latin typeface="Arial" pitchFamily="34" charset="0"/>
                <a:cs typeface="Arial" pitchFamily="34" charset="0"/>
              </a:rPr>
              <a:t>码</a:t>
            </a:r>
            <a:r>
              <a:rPr lang="en-US" altLang="zh-CN">
                <a:latin typeface="Arial" pitchFamily="34" charset="0"/>
                <a:cs typeface="Arial" pitchFamily="34" charset="0"/>
              </a:rPr>
              <a:t> </a:t>
            </a:r>
            <a:r>
              <a:rPr lang="en-US" altLang="zh-CN" smtClean="0">
                <a:latin typeface="Arial" pitchFamily="34" charset="0"/>
                <a:cs typeface="Arial" pitchFamily="34" charset="0"/>
              </a:rPr>
              <a:t>[</a:t>
            </a:r>
            <a:r>
              <a:rPr lang="zh-CN" altLang="en-US" sz="1400" smtClean="0">
                <a:latin typeface="Arial" pitchFamily="34" charset="0"/>
                <a:cs typeface="Arial" pitchFamily="34" charset="0"/>
              </a:rPr>
              <a:t>示意图</a:t>
            </a:r>
            <a:r>
              <a:rPr lang="en-US" altLang="zh-CN" smtClean="0">
                <a:latin typeface="Arial" pitchFamily="34" charset="0"/>
                <a:cs typeface="Arial" pitchFamily="34" charset="0"/>
              </a:rPr>
              <a:t>]</a:t>
            </a: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codec(</a:t>
            </a:r>
            <a:r>
              <a:rPr lang="zh-CN" altLang="en-US" smtClean="0">
                <a:latin typeface="Arial" pitchFamily="34" charset="0"/>
                <a:cs typeface="Arial" pitchFamily="34" charset="0"/>
              </a:rPr>
              <a:t>编</a:t>
            </a:r>
            <a:r>
              <a:rPr lang="zh-CN" altLang="en-US">
                <a:latin typeface="Arial" pitchFamily="34" charset="0"/>
                <a:cs typeface="Arial" pitchFamily="34" charset="0"/>
              </a:rPr>
              <a:t>解</a:t>
            </a:r>
            <a:r>
              <a:rPr lang="zh-CN" altLang="en-US" smtClean="0">
                <a:latin typeface="Arial" pitchFamily="34" charset="0"/>
                <a:cs typeface="Arial" pitchFamily="34" charset="0"/>
              </a:rPr>
              <a:t>码器</a:t>
            </a:r>
            <a:r>
              <a:rPr lang="en-US" altLang="zh-CN" smtClean="0">
                <a:latin typeface="Arial" pitchFamily="34" charset="0"/>
                <a:cs typeface="Arial" pitchFamily="34" charset="0"/>
              </a:rPr>
              <a:t>) </a:t>
            </a:r>
            <a:r>
              <a:rPr lang="zh-CN" altLang="en-US">
                <a:latin typeface="Arial" pitchFamily="34" charset="0"/>
                <a:cs typeface="Arial" pitchFamily="34" charset="0"/>
              </a:rPr>
              <a:t>的组成部分有两个：</a:t>
            </a:r>
            <a:r>
              <a:rPr lang="en-US" altLang="zh-CN">
                <a:latin typeface="Arial" pitchFamily="34" charset="0"/>
                <a:cs typeface="Arial" pitchFamily="34" charset="0"/>
              </a:rPr>
              <a:t>decoder(</a:t>
            </a:r>
            <a:r>
              <a:rPr lang="zh-CN" altLang="en-US">
                <a:latin typeface="Arial" pitchFamily="34" charset="0"/>
                <a:cs typeface="Arial" pitchFamily="34" charset="0"/>
              </a:rPr>
              <a:t>解码器</a:t>
            </a:r>
            <a:r>
              <a:rPr lang="en-US" altLang="zh-CN">
                <a:latin typeface="Arial" pitchFamily="34" charset="0"/>
                <a:cs typeface="Arial" pitchFamily="34" charset="0"/>
              </a:rPr>
              <a:t>)</a:t>
            </a:r>
            <a:r>
              <a:rPr lang="zh-CN" altLang="en-US">
                <a:latin typeface="Arial" pitchFamily="34" charset="0"/>
                <a:cs typeface="Arial" pitchFamily="34" charset="0"/>
              </a:rPr>
              <a:t>和 </a:t>
            </a:r>
            <a:r>
              <a:rPr lang="en-US" altLang="zh-CN">
                <a:latin typeface="Arial" pitchFamily="34" charset="0"/>
                <a:cs typeface="Arial" pitchFamily="34" charset="0"/>
              </a:rPr>
              <a:t>encoder(</a:t>
            </a:r>
            <a:r>
              <a:rPr lang="zh-CN" altLang="en-US">
                <a:latin typeface="Arial" pitchFamily="34" charset="0"/>
                <a:cs typeface="Arial" pitchFamily="34" charset="0"/>
              </a:rPr>
              <a:t>编码器</a:t>
            </a:r>
            <a:r>
              <a:rPr lang="en-US" altLang="zh-CN">
                <a:latin typeface="Arial" pitchFamily="34" charset="0"/>
                <a:cs typeface="Arial" pitchFamily="34" charset="0"/>
              </a:rPr>
              <a:t>)</a:t>
            </a:r>
            <a:r>
              <a:rPr lang="zh-CN" altLang="en-US">
                <a:latin typeface="Arial" pitchFamily="34" charset="0"/>
                <a:cs typeface="Arial" pitchFamily="34" charset="0"/>
              </a:rPr>
              <a:t>。</a:t>
            </a:r>
            <a:r>
              <a:rPr lang="en-US" altLang="zh-CN">
                <a:latin typeface="Arial" pitchFamily="34" charset="0"/>
                <a:cs typeface="Arial" pitchFamily="34" charset="0"/>
              </a:rPr>
              <a:t>encoder </a:t>
            </a:r>
            <a:r>
              <a:rPr lang="zh-CN" altLang="en-US">
                <a:latin typeface="Arial" pitchFamily="34" charset="0"/>
                <a:cs typeface="Arial" pitchFamily="34" charset="0"/>
              </a:rPr>
              <a:t>负责把业务</a:t>
            </a:r>
            <a:r>
              <a:rPr lang="zh-CN" altLang="en-US" smtClean="0">
                <a:latin typeface="Arial" pitchFamily="34" charset="0"/>
                <a:cs typeface="Arial" pitchFamily="34" charset="0"/>
              </a:rPr>
              <a:t>数据转换成字</a:t>
            </a:r>
            <a:r>
              <a:rPr lang="zh-CN" altLang="en-US">
                <a:latin typeface="Arial" pitchFamily="34" charset="0"/>
                <a:cs typeface="Arial" pitchFamily="34" charset="0"/>
              </a:rPr>
              <a:t>节码数据，</a:t>
            </a:r>
            <a:r>
              <a:rPr lang="en-US" altLang="zh-CN">
                <a:latin typeface="Arial" pitchFamily="34" charset="0"/>
                <a:cs typeface="Arial" pitchFamily="34" charset="0"/>
              </a:rPr>
              <a:t>decoder </a:t>
            </a:r>
            <a:r>
              <a:rPr lang="zh-CN" altLang="en-US">
                <a:latin typeface="Arial" pitchFamily="34" charset="0"/>
                <a:cs typeface="Arial" pitchFamily="34" charset="0"/>
              </a:rPr>
              <a:t>负责把字节码数</a:t>
            </a:r>
            <a:r>
              <a:rPr lang="zh-CN" altLang="en-US" smtClean="0">
                <a:latin typeface="Arial" pitchFamily="34" charset="0"/>
                <a:cs typeface="Arial" pitchFamily="34" charset="0"/>
              </a:rPr>
              <a:t>据转换成</a:t>
            </a:r>
            <a:r>
              <a:rPr lang="zh-CN" altLang="en-US">
                <a:latin typeface="Arial" pitchFamily="34" charset="0"/>
                <a:cs typeface="Arial"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extLst>
              <p:ext uri="{D42A27DB-BD31-4B8C-83A1-F6EECF244321}">
                <p14:modId xmlns:p14="http://schemas.microsoft.com/office/powerpoint/2010/main" val="3432971581"/>
              </p:ext>
            </p:extLst>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4" imgW="508680" imgH="711360" progId="Package">
                  <p:embed/>
                </p:oleObj>
              </mc:Choice>
              <mc:Fallback>
                <p:oleObj name="包装程序外壳对象" showAsIcon="1" r:id="rId4" imgW="508680" imgH="711360" progId="Package">
                  <p:embed/>
                  <p:pic>
                    <p:nvPicPr>
                      <p:cNvPr id="0" name=""/>
                      <p:cNvPicPr/>
                      <p:nvPr/>
                    </p:nvPicPr>
                    <p:blipFill>
                      <a:blip r:embed="rId5"/>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8371126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itchFamily="34" charset="0"/>
                <a:cs typeface="Arial" pitchFamily="34" charset="0"/>
              </a:rPr>
              <a:t>Netty </a:t>
            </a:r>
            <a:r>
              <a:rPr lang="zh-CN" altLang="en-US">
                <a:latin typeface="Arial" pitchFamily="34" charset="0"/>
                <a:cs typeface="Arial" pitchFamily="34" charset="0"/>
              </a:rPr>
              <a:t>自身提供了一些 </a:t>
            </a:r>
            <a:r>
              <a:rPr lang="en-US" altLang="zh-CN" smtClean="0">
                <a:latin typeface="Arial" pitchFamily="34" charset="0"/>
                <a:cs typeface="Arial" pitchFamily="34" charset="0"/>
              </a:rPr>
              <a:t>codec(</a:t>
            </a:r>
            <a:r>
              <a:rPr lang="zh-CN" altLang="en-US" smtClean="0">
                <a:latin typeface="Arial" pitchFamily="34" charset="0"/>
                <a:cs typeface="Arial" pitchFamily="34" charset="0"/>
              </a:rPr>
              <a:t>编解码器</a:t>
            </a:r>
            <a:r>
              <a:rPr lang="en-US" altLang="zh-CN" smtClean="0">
                <a:latin typeface="Arial" pitchFamily="34" charset="0"/>
                <a:cs typeface="Arial" pitchFamily="34" charset="0"/>
              </a:rPr>
              <a:t>)</a:t>
            </a: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Netty </a:t>
            </a:r>
            <a:r>
              <a:rPr lang="zh-CN" altLang="en-US">
                <a:latin typeface="Arial" pitchFamily="34" charset="0"/>
                <a:cs typeface="Arial" pitchFamily="34" charset="0"/>
              </a:rPr>
              <a:t>提供的编码</a:t>
            </a:r>
            <a:r>
              <a:rPr lang="zh-CN" altLang="en-US" smtClean="0">
                <a:latin typeface="Arial" pitchFamily="34" charset="0"/>
                <a:cs typeface="Arial" pitchFamily="34" charset="0"/>
              </a:rPr>
              <a:t>器</a:t>
            </a:r>
            <a:endParaRPr lang="en-US" altLang="zh-CN">
              <a:latin typeface="Arial" pitchFamily="34" charset="0"/>
              <a:cs typeface="Arial" pitchFamily="34" charset="0"/>
            </a:endParaRPr>
          </a:p>
          <a:p>
            <a:pPr marL="285750" indent="-285750">
              <a:buFont typeface="Arial" pitchFamily="34" charset="0"/>
              <a:buChar char="•"/>
            </a:pPr>
            <a:r>
              <a:rPr lang="en-US" altLang="zh-CN" smtClean="0">
                <a:latin typeface="Arial" pitchFamily="34" charset="0"/>
                <a:cs typeface="Arial" pitchFamily="34" charset="0"/>
              </a:rPr>
              <a:t>StringEncoder</a:t>
            </a:r>
            <a:r>
              <a:rPr lang="zh-CN" altLang="en-US">
                <a:latin typeface="Arial" pitchFamily="34" charset="0"/>
                <a:cs typeface="Arial" pitchFamily="34" charset="0"/>
              </a:rPr>
              <a:t>，对字符串数据进行编码</a:t>
            </a:r>
          </a:p>
          <a:p>
            <a:pPr marL="285750" indent="-285750">
              <a:buFont typeface="Arial" pitchFamily="34" charset="0"/>
              <a:buChar char="•"/>
            </a:pPr>
            <a:r>
              <a:rPr lang="en-US" altLang="zh-CN" smtClean="0">
                <a:latin typeface="Arial" pitchFamily="34" charset="0"/>
                <a:cs typeface="Arial" pitchFamily="34" charset="0"/>
              </a:rPr>
              <a:t>ObjectEncoder</a:t>
            </a:r>
            <a:r>
              <a:rPr lang="zh-CN" altLang="en-US">
                <a:latin typeface="Arial" pitchFamily="34" charset="0"/>
                <a:cs typeface="Arial" pitchFamily="34" charset="0"/>
              </a:rPr>
              <a:t>，对 </a:t>
            </a:r>
            <a:r>
              <a:rPr lang="en-US" altLang="zh-CN">
                <a:latin typeface="Arial" pitchFamily="34" charset="0"/>
                <a:cs typeface="Arial" pitchFamily="34" charset="0"/>
              </a:rPr>
              <a:t>Java </a:t>
            </a:r>
            <a:r>
              <a:rPr lang="zh-CN" altLang="en-US">
                <a:latin typeface="Arial" pitchFamily="34" charset="0"/>
                <a:cs typeface="Arial" pitchFamily="34" charset="0"/>
              </a:rPr>
              <a:t>对象进行编</a:t>
            </a:r>
            <a:r>
              <a:rPr lang="zh-CN" altLang="en-US" smtClean="0">
                <a:latin typeface="Arial" pitchFamily="34" charset="0"/>
                <a:cs typeface="Arial" pitchFamily="34" charset="0"/>
              </a:rPr>
              <a:t>码</a:t>
            </a:r>
            <a:endParaRPr lang="en-US" altLang="zh-CN" smtClean="0">
              <a:latin typeface="Arial" pitchFamily="34" charset="0"/>
              <a:cs typeface="Arial" pitchFamily="34" charset="0"/>
            </a:endParaRPr>
          </a:p>
          <a:p>
            <a:pPr marL="285750" indent="-285750">
              <a:buFont typeface="Arial" pitchFamily="34" charset="0"/>
              <a:buChar char="•"/>
            </a:pPr>
            <a:r>
              <a:rPr lang="en-US" altLang="zh-CN" smtClean="0">
                <a:latin typeface="Arial" pitchFamily="34" charset="0"/>
                <a:cs typeface="Arial" pitchFamily="34" charset="0"/>
              </a:rPr>
              <a:t> ...</a:t>
            </a:r>
            <a:endParaRPr lang="en-US" altLang="zh-CN">
              <a:latin typeface="Arial" pitchFamily="34" charset="0"/>
              <a:cs typeface="Arial" pitchFamily="34" charset="0"/>
            </a:endParaRPr>
          </a:p>
          <a:p>
            <a:pPr marL="342900" indent="-342900">
              <a:buAutoNum type="arabicParenR" startAt="3"/>
            </a:pPr>
            <a:r>
              <a:rPr lang="en-US" altLang="zh-CN" smtClean="0">
                <a:latin typeface="Arial" pitchFamily="34" charset="0"/>
                <a:cs typeface="Arial" pitchFamily="34" charset="0"/>
              </a:rPr>
              <a:t>Netty </a:t>
            </a:r>
            <a:r>
              <a:rPr lang="zh-CN" altLang="en-US">
                <a:latin typeface="Arial" pitchFamily="34" charset="0"/>
                <a:cs typeface="Arial" pitchFamily="34" charset="0"/>
              </a:rPr>
              <a:t>提供的解码</a:t>
            </a:r>
            <a:r>
              <a:rPr lang="zh-CN" altLang="en-US" smtClean="0">
                <a:latin typeface="Arial" pitchFamily="34" charset="0"/>
                <a:cs typeface="Arial" pitchFamily="34" charset="0"/>
              </a:rPr>
              <a:t>器</a:t>
            </a:r>
            <a:endParaRPr lang="zh-CN" altLang="en-US"/>
          </a:p>
          <a:p>
            <a:pPr marL="285750" indent="-285750">
              <a:buFont typeface="Arial" pitchFamily="34" charset="0"/>
              <a:buChar char="•"/>
            </a:pPr>
            <a:r>
              <a:rPr lang="en-US" altLang="zh-CN" smtClean="0"/>
              <a:t>StringDecoder</a:t>
            </a:r>
            <a:r>
              <a:rPr lang="en-US" altLang="zh-CN"/>
              <a:t>, </a:t>
            </a:r>
            <a:r>
              <a:rPr lang="zh-CN" altLang="en-US"/>
              <a:t>对字符串数据进行解码</a:t>
            </a:r>
          </a:p>
          <a:p>
            <a:pPr marL="285750" indent="-285750">
              <a:buFont typeface="Arial"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itchFamily="34" charset="0"/>
              <a:buChar char="•"/>
            </a:pPr>
            <a:r>
              <a:rPr lang="en-US" altLang="zh-CN" smtClean="0"/>
              <a:t>...</a:t>
            </a:r>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itchFamily="34" charset="0"/>
              <a:buChar char="•"/>
            </a:pPr>
            <a:r>
              <a:rPr lang="zh-CN" altLang="en-US" sz="1700"/>
              <a:t>无法跨语</a:t>
            </a:r>
            <a:r>
              <a:rPr lang="zh-CN" altLang="en-US" sz="1700" smtClean="0"/>
              <a:t>言</a:t>
            </a:r>
            <a:endParaRPr lang="zh-CN" altLang="en-US" sz="1700"/>
          </a:p>
          <a:p>
            <a:pPr marL="285750" indent="-285750">
              <a:buFont typeface="Arial"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p>
          <a:p>
            <a:pPr marL="285750" indent="-285750">
              <a:buFont typeface="Arial"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extLst>
      <p:ext uri="{BB962C8B-B14F-4D97-AF65-F5344CB8AC3E}">
        <p14:creationId xmlns:p14="http://schemas.microsoft.com/office/powerpoint/2010/main" val="137654181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itchFamily="34" charset="0"/>
                <a:cs typeface="Arial" pitchFamily="34" charset="0"/>
              </a:rPr>
              <a:t>Protobuf</a:t>
            </a:r>
            <a:r>
              <a:rPr lang="zh-CN" altLang="en-US" sz="2000" b="1" smtClean="0">
                <a:solidFill>
                  <a:srgbClr val="0070C0"/>
                </a:solidFill>
                <a:latin typeface="Arial" pitchFamily="34" charset="0"/>
                <a:cs typeface="Arial" pitchFamily="34" charset="0"/>
              </a:rPr>
              <a:t>基本介绍和使用示意图</a:t>
            </a:r>
            <a:endParaRPr lang="en-US" altLang="zh-CN" sz="2000" b="1" smtClean="0">
              <a:solidFill>
                <a:srgbClr val="0070C0"/>
              </a:solidFill>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Protobuf </a:t>
            </a:r>
            <a:r>
              <a:rPr lang="zh-CN" altLang="en-US">
                <a:latin typeface="Arial" pitchFamily="34" charset="0"/>
                <a:cs typeface="Arial" pitchFamily="34" charset="0"/>
              </a:rPr>
              <a:t>是 </a:t>
            </a:r>
            <a:r>
              <a:rPr lang="en-US" altLang="zh-CN">
                <a:latin typeface="Arial" pitchFamily="34" charset="0"/>
                <a:cs typeface="Arial" pitchFamily="34" charset="0"/>
              </a:rPr>
              <a:t>Google </a:t>
            </a:r>
            <a:r>
              <a:rPr lang="zh-CN" altLang="en-US">
                <a:latin typeface="Arial" pitchFamily="34" charset="0"/>
                <a:cs typeface="Arial" pitchFamily="34" charset="0"/>
              </a:rPr>
              <a:t>发布的开源项目，全称 </a:t>
            </a:r>
            <a:r>
              <a:rPr lang="en-US" altLang="zh-CN">
                <a:latin typeface="Arial" pitchFamily="34" charset="0"/>
                <a:cs typeface="Arial" pitchFamily="34" charset="0"/>
              </a:rPr>
              <a:t>Google Protocol </a:t>
            </a:r>
            <a:r>
              <a:rPr lang="en-US" altLang="zh-CN" smtClean="0">
                <a:latin typeface="Arial" pitchFamily="34" charset="0"/>
                <a:cs typeface="Arial" pitchFamily="34" charset="0"/>
              </a:rPr>
              <a:t>Buffers</a:t>
            </a:r>
            <a:r>
              <a:rPr lang="zh-CN" altLang="en-US" smtClean="0">
                <a:latin typeface="Arial" pitchFamily="34" charset="0"/>
                <a:cs typeface="Arial" pitchFamily="34" charset="0"/>
              </a:rPr>
              <a:t>，是</a:t>
            </a:r>
            <a:r>
              <a:rPr lang="zh-CN" altLang="en-US">
                <a:latin typeface="Arial" pitchFamily="34" charset="0"/>
                <a:cs typeface="Arial" pitchFamily="34" charset="0"/>
              </a:rPr>
              <a:t>一种轻便高效的结构化数据存储格式，可以用于结构化数据串行化，或者说序列化。它很适合做数据存储或 </a:t>
            </a:r>
            <a:r>
              <a:rPr lang="en-US" altLang="zh-CN" b="1" smtClean="0">
                <a:solidFill>
                  <a:srgbClr val="DA0000"/>
                </a:solidFill>
                <a:latin typeface="Arial" pitchFamily="34" charset="0"/>
                <a:cs typeface="Arial" pitchFamily="34" charset="0"/>
              </a:rPr>
              <a:t>RPC[</a:t>
            </a:r>
            <a:r>
              <a:rPr lang="zh-CN" altLang="en-US" b="1" smtClean="0">
                <a:solidFill>
                  <a:srgbClr val="DA0000"/>
                </a:solidFill>
                <a:latin typeface="Arial" pitchFamily="34" charset="0"/>
                <a:cs typeface="Arial" pitchFamily="34" charset="0"/>
              </a:rPr>
              <a:t>远程过程调用  </a:t>
            </a:r>
            <a:r>
              <a:rPr lang="en-US" altLang="zh-CN" b="1" smtClean="0">
                <a:solidFill>
                  <a:srgbClr val="DA0000"/>
                </a:solidFill>
                <a:latin typeface="Arial" pitchFamily="34" charset="0"/>
                <a:cs typeface="Arial" pitchFamily="34" charset="0"/>
              </a:rPr>
              <a:t>remote procedure call ] </a:t>
            </a:r>
            <a:r>
              <a:rPr lang="zh-CN" altLang="en-US" b="1">
                <a:solidFill>
                  <a:srgbClr val="DA0000"/>
                </a:solidFill>
                <a:latin typeface="Arial" pitchFamily="34" charset="0"/>
                <a:cs typeface="Arial" pitchFamily="34" charset="0"/>
              </a:rPr>
              <a:t>数据交换格</a:t>
            </a:r>
            <a:r>
              <a:rPr lang="zh-CN" altLang="en-US" b="1" smtClean="0">
                <a:solidFill>
                  <a:srgbClr val="DA0000"/>
                </a:solidFill>
                <a:latin typeface="Arial" pitchFamily="34" charset="0"/>
                <a:cs typeface="Arial" pitchFamily="34" charset="0"/>
              </a:rPr>
              <a:t>式</a:t>
            </a:r>
            <a:r>
              <a:rPr lang="zh-CN" altLang="en-US">
                <a:latin typeface="Arial" pitchFamily="34" charset="0"/>
                <a:cs typeface="Arial" pitchFamily="34" charset="0"/>
              </a:rPr>
              <a:t> </a:t>
            </a:r>
            <a:r>
              <a:rPr lang="zh-CN" altLang="en-US" smtClean="0">
                <a:latin typeface="Arial" pitchFamily="34" charset="0"/>
                <a:cs typeface="Arial" pitchFamily="34" charset="0"/>
              </a:rPr>
              <a:t>。</a:t>
            </a:r>
            <a:r>
              <a:rPr lang="en-US" altLang="zh-CN" smtClean="0">
                <a:latin typeface="Arial" pitchFamily="34" charset="0"/>
                <a:cs typeface="Arial" pitchFamily="34" charset="0"/>
              </a:rPr>
              <a:t/>
            </a:r>
            <a:br>
              <a:rPr lang="en-US" altLang="zh-CN" smtClean="0">
                <a:latin typeface="Arial" pitchFamily="34" charset="0"/>
                <a:cs typeface="Arial" pitchFamily="34" charset="0"/>
              </a:rPr>
            </a:br>
            <a:r>
              <a:rPr lang="zh-CN" altLang="en-US" smtClean="0">
                <a:latin typeface="Arial" pitchFamily="34" charset="0"/>
                <a:cs typeface="Arial" pitchFamily="34" charset="0"/>
              </a:rPr>
              <a:t>目前很多公司 </a:t>
            </a:r>
            <a:r>
              <a:rPr lang="en-US" altLang="zh-CN" smtClean="0">
                <a:latin typeface="Arial" pitchFamily="34" charset="0"/>
                <a:cs typeface="Arial" pitchFamily="34" charset="0"/>
              </a:rPr>
              <a:t>http+json </a:t>
            </a:r>
            <a:r>
              <a:rPr lang="en-US" altLang="zh-CN" smtClean="0">
                <a:latin typeface="Arial" pitchFamily="34" charset="0"/>
                <a:cs typeface="Arial" pitchFamily="34" charset="0"/>
                <a:sym typeface="Wingdings" pitchFamily="2" charset="2"/>
              </a:rPr>
              <a:t> tcp+protobuf</a:t>
            </a:r>
            <a:endParaRPr lang="en-US" altLang="zh-CN" smtClean="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参</a:t>
            </a:r>
            <a:r>
              <a:rPr lang="zh-CN" altLang="en-US" smtClean="0">
                <a:latin typeface="Arial" pitchFamily="34" charset="0"/>
                <a:cs typeface="Arial" pitchFamily="34" charset="0"/>
              </a:rPr>
              <a:t>考文档 </a:t>
            </a:r>
            <a:r>
              <a:rPr lang="en-US" altLang="zh-CN">
                <a:latin typeface="Arial" pitchFamily="34" charset="0"/>
                <a:cs typeface="Arial" pitchFamily="34" charset="0"/>
              </a:rPr>
              <a:t>: </a:t>
            </a:r>
            <a:r>
              <a:rPr lang="en-US" altLang="zh-CN">
                <a:latin typeface="Arial" pitchFamily="34" charset="0"/>
                <a:cs typeface="Arial" pitchFamily="34" charset="0"/>
                <a:hlinkClick r:id="rId3"/>
              </a:rPr>
              <a:t>https://</a:t>
            </a:r>
            <a:r>
              <a:rPr lang="en-US" altLang="zh-CN" smtClean="0">
                <a:latin typeface="Arial" pitchFamily="34" charset="0"/>
                <a:cs typeface="Arial" pitchFamily="34" charset="0"/>
                <a:hlinkClick r:id="rId3"/>
              </a:rPr>
              <a:t>developers.google.com/protocol-buffers/docs/proto</a:t>
            </a:r>
            <a:r>
              <a:rPr lang="en-US" altLang="zh-CN" smtClean="0">
                <a:latin typeface="Arial" pitchFamily="34" charset="0"/>
                <a:cs typeface="Arial" pitchFamily="34" charset="0"/>
              </a:rPr>
              <a:t>   </a:t>
            </a:r>
            <a:r>
              <a:rPr lang="zh-CN" altLang="en-US" smtClean="0">
                <a:latin typeface="Arial" pitchFamily="34" charset="0"/>
                <a:cs typeface="Arial" pitchFamily="34" charset="0"/>
              </a:rPr>
              <a:t>语言指南</a:t>
            </a: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Protobuf </a:t>
            </a:r>
            <a:r>
              <a:rPr lang="zh-CN" altLang="en-US" smtClean="0">
                <a:latin typeface="Arial" pitchFamily="34" charset="0"/>
                <a:cs typeface="Arial" pitchFamily="34" charset="0"/>
              </a:rPr>
              <a:t>是以 </a:t>
            </a:r>
            <a:r>
              <a:rPr lang="en-US" altLang="zh-CN">
                <a:latin typeface="Arial" pitchFamily="34" charset="0"/>
                <a:cs typeface="Arial" pitchFamily="34" charset="0"/>
              </a:rPr>
              <a:t>m</a:t>
            </a:r>
            <a:r>
              <a:rPr lang="en-US" altLang="zh-CN" smtClean="0">
                <a:latin typeface="Arial" pitchFamily="34" charset="0"/>
                <a:cs typeface="Arial" pitchFamily="34" charset="0"/>
              </a:rPr>
              <a:t>essage </a:t>
            </a:r>
            <a:r>
              <a:rPr lang="zh-CN" altLang="en-US" smtClean="0">
                <a:latin typeface="Arial" pitchFamily="34" charset="0"/>
                <a:cs typeface="Arial" pitchFamily="34" charset="0"/>
              </a:rPr>
              <a:t>的</a:t>
            </a:r>
            <a:r>
              <a:rPr lang="zh-CN" altLang="en-US">
                <a:latin typeface="Arial" pitchFamily="34" charset="0"/>
                <a:cs typeface="Arial" pitchFamily="34" charset="0"/>
              </a:rPr>
              <a:t>方式</a:t>
            </a:r>
            <a:r>
              <a:rPr lang="zh-CN" altLang="en-US" smtClean="0">
                <a:latin typeface="Arial" pitchFamily="34" charset="0"/>
                <a:cs typeface="Arial" pitchFamily="34" charset="0"/>
              </a:rPr>
              <a:t>来管理数据的</a:t>
            </a:r>
            <a:r>
              <a:rPr lang="en-US" altLang="zh-CN" smtClean="0">
                <a:latin typeface="Arial" pitchFamily="34" charset="0"/>
                <a:cs typeface="Arial" pitchFamily="34" charset="0"/>
              </a:rPr>
              <a:t>.</a:t>
            </a:r>
          </a:p>
          <a:p>
            <a:pPr marL="342900" indent="-342900">
              <a:buAutoNum type="arabicParenR"/>
            </a:pPr>
            <a:endParaRPr lang="en-US" altLang="zh-CN"/>
          </a:p>
          <a:p>
            <a:pPr marL="342900" indent="-342900">
              <a:buAutoNum type="arabicParenR"/>
            </a:pPr>
            <a:r>
              <a:rPr lang="zh-CN" altLang="en-US" smtClean="0">
                <a:latin typeface="Arial" pitchFamily="34" charset="0"/>
                <a:cs typeface="Arial" pitchFamily="34" charset="0"/>
              </a:rPr>
              <a:t>支</a:t>
            </a:r>
            <a:r>
              <a:rPr lang="zh-CN" altLang="en-US">
                <a:latin typeface="Arial" pitchFamily="34" charset="0"/>
                <a:cs typeface="Arial" pitchFamily="34" charset="0"/>
              </a:rPr>
              <a:t>持跨平台</a:t>
            </a:r>
            <a:r>
              <a:rPr lang="zh-CN" altLang="en-US" smtClean="0">
                <a:latin typeface="Arial" pitchFamily="34" charset="0"/>
                <a:cs typeface="Arial" pitchFamily="34" charset="0"/>
              </a:rPr>
              <a:t>、</a:t>
            </a:r>
            <a:r>
              <a:rPr lang="zh-CN" altLang="en-US" b="1">
                <a:solidFill>
                  <a:srgbClr val="DA0000"/>
                </a:solidFill>
                <a:latin typeface="Arial" pitchFamily="34" charset="0"/>
                <a:cs typeface="Arial" pitchFamily="34" charset="0"/>
              </a:rPr>
              <a:t>跨</a:t>
            </a:r>
            <a:r>
              <a:rPr lang="zh-CN" altLang="en-US" b="1" smtClean="0">
                <a:solidFill>
                  <a:srgbClr val="DA0000"/>
                </a:solidFill>
                <a:latin typeface="Arial" pitchFamily="34" charset="0"/>
                <a:cs typeface="Arial" pitchFamily="34" charset="0"/>
              </a:rPr>
              <a:t>语言</a:t>
            </a:r>
            <a:r>
              <a:rPr lang="zh-CN" altLang="en-US">
                <a:latin typeface="Arial" pitchFamily="34" charset="0"/>
                <a:cs typeface="Arial" pitchFamily="34" charset="0"/>
              </a:rPr>
              <a:t>，</a:t>
            </a:r>
            <a:r>
              <a:rPr lang="zh-CN" altLang="en-US" smtClean="0">
                <a:latin typeface="Arial" pitchFamily="34" charset="0"/>
                <a:cs typeface="Arial" pitchFamily="34" charset="0"/>
              </a:rPr>
              <a:t>即</a:t>
            </a:r>
            <a:r>
              <a:rPr lang="en-US" altLang="zh-CN">
                <a:latin typeface="Arial" pitchFamily="34" charset="0"/>
                <a:cs typeface="Arial" pitchFamily="34" charset="0"/>
              </a:rPr>
              <a:t>[</a:t>
            </a:r>
            <a:r>
              <a:rPr lang="zh-CN" altLang="en-US">
                <a:latin typeface="Arial" pitchFamily="34" charset="0"/>
                <a:cs typeface="Arial" pitchFamily="34" charset="0"/>
              </a:rPr>
              <a:t>客户端和服务器端可以是不同的语言编写的</a:t>
            </a:r>
            <a:r>
              <a:rPr lang="en-US" altLang="zh-CN">
                <a:latin typeface="Arial" pitchFamily="34" charset="0"/>
                <a:cs typeface="Arial" pitchFamily="34" charset="0"/>
              </a:rPr>
              <a:t>] </a:t>
            </a:r>
            <a:r>
              <a:rPr lang="zh-CN" altLang="en-US" smtClean="0">
                <a:latin typeface="Arial" pitchFamily="34" charset="0"/>
                <a:cs typeface="Arial" pitchFamily="34" charset="0"/>
              </a:rPr>
              <a:t>（</a:t>
            </a:r>
            <a:r>
              <a:rPr lang="zh-CN" altLang="en-US" b="1">
                <a:solidFill>
                  <a:srgbClr val="DA0000"/>
                </a:solidFill>
                <a:latin typeface="Arial" pitchFamily="34" charset="0"/>
                <a:cs typeface="Arial" pitchFamily="34" charset="0"/>
              </a:rPr>
              <a:t>支持目前绝大多数语言</a:t>
            </a:r>
            <a:r>
              <a:rPr lang="zh-CN" altLang="en-US">
                <a:latin typeface="Arial" pitchFamily="34" charset="0"/>
                <a:cs typeface="Arial" pitchFamily="34" charset="0"/>
              </a:rPr>
              <a:t>，例如 </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Java</a:t>
            </a:r>
            <a:r>
              <a:rPr lang="zh-CN" altLang="en-US">
                <a:latin typeface="Arial" pitchFamily="34" charset="0"/>
                <a:cs typeface="Arial" pitchFamily="34" charset="0"/>
              </a:rPr>
              <a:t>、</a:t>
            </a:r>
            <a:r>
              <a:rPr lang="en-US" altLang="zh-CN">
                <a:latin typeface="Arial" pitchFamily="34" charset="0"/>
                <a:cs typeface="Arial" pitchFamily="34" charset="0"/>
              </a:rPr>
              <a:t>python </a:t>
            </a:r>
            <a:r>
              <a:rPr lang="zh-CN" altLang="en-US">
                <a:latin typeface="Arial" pitchFamily="34" charset="0"/>
                <a:cs typeface="Arial" pitchFamily="34" charset="0"/>
              </a:rPr>
              <a:t>等</a:t>
            </a:r>
            <a:r>
              <a:rPr lang="zh-CN" altLang="en-US" smtClean="0">
                <a:latin typeface="Arial" pitchFamily="34" charset="0"/>
                <a:cs typeface="Arial" pitchFamily="34" charset="0"/>
              </a:rPr>
              <a:t>）</a:t>
            </a:r>
            <a:r>
              <a:rPr lang="en-US" altLang="zh-CN" smtClean="0">
                <a:latin typeface="Arial" pitchFamily="34" charset="0"/>
                <a:cs typeface="Arial" pitchFamily="34" charset="0"/>
              </a:rPr>
              <a:t/>
            </a:r>
            <a:br>
              <a:rPr lang="en-US" altLang="zh-CN" smtClean="0">
                <a:latin typeface="Arial" pitchFamily="34" charset="0"/>
                <a:cs typeface="Arial" pitchFamily="34" charset="0"/>
              </a:rPr>
            </a:br>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28828976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itchFamily="34" charset="0"/>
                <a:cs typeface="Arial" pitchFamily="34" charset="0"/>
              </a:rPr>
              <a:t>Protobuf</a:t>
            </a:r>
            <a:r>
              <a:rPr lang="zh-CN" altLang="en-US" sz="2000" b="1" smtClean="0">
                <a:solidFill>
                  <a:srgbClr val="0070C0"/>
                </a:solidFill>
                <a:latin typeface="Arial" pitchFamily="34" charset="0"/>
                <a:cs typeface="Arial" pitchFamily="34" charset="0"/>
              </a:rPr>
              <a:t>基本介绍和使用示意图</a:t>
            </a:r>
            <a:endParaRPr lang="en-US" altLang="zh-CN" smtClean="0">
              <a:latin typeface="Arial" pitchFamily="34" charset="0"/>
              <a:cs typeface="Arial" pitchFamily="34" charset="0"/>
            </a:endParaRPr>
          </a:p>
          <a:p>
            <a:pPr marL="342900" indent="-342900">
              <a:buAutoNum type="arabicParenR" startAt="5"/>
            </a:pPr>
            <a:r>
              <a:rPr lang="zh-CN" altLang="en-US" smtClean="0">
                <a:latin typeface="Arial" pitchFamily="34" charset="0"/>
                <a:cs typeface="Arial" pitchFamily="34" charset="0"/>
              </a:rPr>
              <a:t>高</a:t>
            </a:r>
            <a:r>
              <a:rPr lang="zh-CN" altLang="en-US">
                <a:latin typeface="Arial" pitchFamily="34" charset="0"/>
                <a:cs typeface="Arial" pitchFamily="34" charset="0"/>
              </a:rPr>
              <a:t>性能，高可靠</a:t>
            </a:r>
            <a:r>
              <a:rPr lang="zh-CN" altLang="en-US" smtClean="0">
                <a:latin typeface="Arial" pitchFamily="34" charset="0"/>
                <a:cs typeface="Arial" pitchFamily="34" charset="0"/>
              </a:rPr>
              <a:t>性</a:t>
            </a:r>
            <a:endParaRPr lang="en-US" altLang="zh-CN">
              <a:latin typeface="Arial" pitchFamily="34" charset="0"/>
              <a:cs typeface="Arial" pitchFamily="34" charset="0"/>
            </a:endParaRPr>
          </a:p>
          <a:p>
            <a:pPr marL="342900" indent="-342900">
              <a:buAutoNum type="arabicParenR" startAt="5"/>
            </a:pPr>
            <a:r>
              <a:rPr lang="zh-CN" altLang="en-US" smtClean="0">
                <a:latin typeface="Arial" pitchFamily="34" charset="0"/>
                <a:cs typeface="Arial" pitchFamily="34" charset="0"/>
              </a:rPr>
              <a:t>使</a:t>
            </a:r>
            <a:r>
              <a:rPr lang="zh-CN" altLang="en-US">
                <a:latin typeface="Arial" pitchFamily="34" charset="0"/>
                <a:cs typeface="Arial" pitchFamily="34" charset="0"/>
              </a:rPr>
              <a:t>用 </a:t>
            </a:r>
            <a:r>
              <a:rPr lang="en-US" altLang="zh-CN">
                <a:latin typeface="Arial" pitchFamily="34" charset="0"/>
                <a:cs typeface="Arial" pitchFamily="34" charset="0"/>
              </a:rPr>
              <a:t>protobuf </a:t>
            </a:r>
            <a:r>
              <a:rPr lang="zh-CN" altLang="en-US">
                <a:latin typeface="Arial" pitchFamily="34" charset="0"/>
                <a:cs typeface="Arial" pitchFamily="34" charset="0"/>
              </a:rPr>
              <a:t>编译器能自动生成代码，</a:t>
            </a:r>
            <a:r>
              <a:rPr lang="en-US" altLang="zh-CN">
                <a:latin typeface="Arial" pitchFamily="34" charset="0"/>
                <a:cs typeface="Arial" pitchFamily="34" charset="0"/>
              </a:rPr>
              <a:t>Protobuf </a:t>
            </a:r>
            <a:r>
              <a:rPr lang="zh-CN" altLang="en-US">
                <a:latin typeface="Arial" pitchFamily="34" charset="0"/>
                <a:cs typeface="Arial" pitchFamily="34" charset="0"/>
              </a:rPr>
              <a:t>是将类的定义使用</a:t>
            </a:r>
            <a:r>
              <a:rPr lang="en-US" altLang="zh-CN">
                <a:latin typeface="Arial" pitchFamily="34" charset="0"/>
                <a:cs typeface="Arial" pitchFamily="34" charset="0"/>
              </a:rPr>
              <a:t>.proto </a:t>
            </a:r>
            <a:r>
              <a:rPr lang="zh-CN" altLang="en-US">
                <a:latin typeface="Arial" pitchFamily="34" charset="0"/>
                <a:cs typeface="Arial" pitchFamily="34" charset="0"/>
              </a:rPr>
              <a:t>文件进行描</a:t>
            </a:r>
            <a:r>
              <a:rPr lang="zh-CN" altLang="en-US" smtClean="0">
                <a:latin typeface="Arial" pitchFamily="34" charset="0"/>
                <a:cs typeface="Arial" pitchFamily="34" charset="0"/>
              </a:rPr>
              <a:t>述</a:t>
            </a:r>
            <a:r>
              <a:rPr lang="zh-CN" altLang="en-US">
                <a:latin typeface="Arial" pitchFamily="34" charset="0"/>
                <a:cs typeface="Arial" pitchFamily="34" charset="0"/>
              </a:rPr>
              <a:t>。说明，在</a:t>
            </a:r>
            <a:r>
              <a:rPr lang="en-US" altLang="zh-CN">
                <a:latin typeface="Arial" pitchFamily="34" charset="0"/>
                <a:cs typeface="Arial" pitchFamily="34" charset="0"/>
              </a:rPr>
              <a:t>idea </a:t>
            </a:r>
            <a:r>
              <a:rPr lang="zh-CN" altLang="en-US">
                <a:latin typeface="Arial" pitchFamily="34" charset="0"/>
                <a:cs typeface="Arial" pitchFamily="34" charset="0"/>
              </a:rPr>
              <a:t>中编写 </a:t>
            </a:r>
            <a:r>
              <a:rPr lang="en-US" altLang="zh-CN">
                <a:latin typeface="Arial" pitchFamily="34" charset="0"/>
                <a:cs typeface="Arial" pitchFamily="34" charset="0"/>
              </a:rPr>
              <a:t>.proto </a:t>
            </a:r>
            <a:r>
              <a:rPr lang="zh-CN" altLang="en-US">
                <a:latin typeface="Arial" pitchFamily="34" charset="0"/>
                <a:cs typeface="Arial" pitchFamily="34" charset="0"/>
              </a:rPr>
              <a:t>文件时，会自动提示是否</a:t>
            </a:r>
            <a:r>
              <a:rPr lang="zh-CN" altLang="en-US" b="1">
                <a:solidFill>
                  <a:srgbClr val="DA0000"/>
                </a:solidFill>
                <a:latin typeface="Arial" pitchFamily="34" charset="0"/>
                <a:cs typeface="Arial" pitchFamily="34" charset="0"/>
              </a:rPr>
              <a:t>下载 </a:t>
            </a:r>
            <a:r>
              <a:rPr lang="en-US" altLang="zh-CN" b="1">
                <a:solidFill>
                  <a:srgbClr val="DA0000"/>
                </a:solidFill>
                <a:latin typeface="Arial" pitchFamily="34" charset="0"/>
                <a:cs typeface="Arial" pitchFamily="34" charset="0"/>
              </a:rPr>
              <a:t>.ptotot </a:t>
            </a:r>
            <a:r>
              <a:rPr lang="zh-CN" altLang="en-US" b="1">
                <a:solidFill>
                  <a:srgbClr val="DA0000"/>
                </a:solidFill>
                <a:latin typeface="Arial" pitchFamily="34" charset="0"/>
                <a:cs typeface="Arial" pitchFamily="34" charset="0"/>
              </a:rPr>
              <a:t>编写插件</a:t>
            </a:r>
            <a:r>
              <a:rPr lang="en-US" altLang="zh-CN">
                <a:latin typeface="Arial" pitchFamily="34" charset="0"/>
                <a:cs typeface="Arial" pitchFamily="34" charset="0"/>
              </a:rPr>
              <a:t>. </a:t>
            </a:r>
            <a:r>
              <a:rPr lang="zh-CN" altLang="en-US">
                <a:latin typeface="Arial" pitchFamily="34" charset="0"/>
                <a:cs typeface="Arial" pitchFamily="34" charset="0"/>
              </a:rPr>
              <a:t>可以让</a:t>
            </a:r>
            <a:r>
              <a:rPr lang="zh-CN" altLang="en-US" b="1">
                <a:latin typeface="Arial" pitchFamily="34" charset="0"/>
                <a:cs typeface="Arial" pitchFamily="34" charset="0"/>
              </a:rPr>
              <a:t>语法高</a:t>
            </a:r>
            <a:r>
              <a:rPr lang="zh-CN" altLang="en-US" b="1" smtClean="0">
                <a:latin typeface="Arial" pitchFamily="34" charset="0"/>
                <a:cs typeface="Arial" pitchFamily="34" charset="0"/>
              </a:rPr>
              <a:t>亮</a:t>
            </a:r>
            <a:r>
              <a:rPr lang="zh-CN" altLang="en-US" smtClean="0">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startAt="5"/>
            </a:pPr>
            <a:endParaRPr lang="en-US" altLang="zh-CN" smtClean="0">
              <a:latin typeface="Arial" pitchFamily="34" charset="0"/>
              <a:cs typeface="Arial" pitchFamily="34" charset="0"/>
            </a:endParaRPr>
          </a:p>
          <a:p>
            <a:pPr marL="342900" indent="-342900">
              <a:buAutoNum type="arabicParenR" startAt="5"/>
            </a:pPr>
            <a:r>
              <a:rPr lang="zh-CN" altLang="en-US" smtClean="0">
                <a:latin typeface="Arial" pitchFamily="34" charset="0"/>
                <a:cs typeface="Arial" pitchFamily="34" charset="0"/>
              </a:rPr>
              <a:t>然</a:t>
            </a:r>
            <a:r>
              <a:rPr lang="zh-CN" altLang="en-US">
                <a:latin typeface="Arial" pitchFamily="34" charset="0"/>
                <a:cs typeface="Arial" pitchFamily="34" charset="0"/>
              </a:rPr>
              <a:t>后通过 </a:t>
            </a:r>
            <a:r>
              <a:rPr lang="en-US" altLang="zh-CN">
                <a:latin typeface="Arial" pitchFamily="34" charset="0"/>
                <a:cs typeface="Arial" pitchFamily="34" charset="0"/>
              </a:rPr>
              <a:t>protoc.exe </a:t>
            </a:r>
            <a:r>
              <a:rPr lang="zh-CN" altLang="en-US">
                <a:latin typeface="Arial" pitchFamily="34" charset="0"/>
                <a:cs typeface="Arial" pitchFamily="34" charset="0"/>
              </a:rPr>
              <a:t>编译器根据</a:t>
            </a:r>
            <a:r>
              <a:rPr lang="en-US" altLang="zh-CN">
                <a:latin typeface="Arial" pitchFamily="34" charset="0"/>
                <a:cs typeface="Arial" pitchFamily="34" charset="0"/>
              </a:rPr>
              <a:t>.proto </a:t>
            </a:r>
            <a:r>
              <a:rPr lang="zh-CN" altLang="en-US">
                <a:latin typeface="Arial" pitchFamily="34" charset="0"/>
                <a:cs typeface="Arial" pitchFamily="34" charset="0"/>
              </a:rPr>
              <a:t>自动生成</a:t>
            </a:r>
            <a:r>
              <a:rPr lang="en-US" altLang="zh-CN">
                <a:latin typeface="Arial" pitchFamily="34" charset="0"/>
                <a:cs typeface="Arial" pitchFamily="34" charset="0"/>
              </a:rPr>
              <a:t>.java </a:t>
            </a:r>
            <a:r>
              <a:rPr lang="zh-CN" altLang="en-US">
                <a:latin typeface="Arial" pitchFamily="34" charset="0"/>
                <a:cs typeface="Arial" pitchFamily="34" charset="0"/>
              </a:rPr>
              <a:t>文</a:t>
            </a:r>
            <a:r>
              <a:rPr lang="zh-CN" altLang="en-US" smtClean="0">
                <a:latin typeface="Arial" pitchFamily="34" charset="0"/>
                <a:cs typeface="Arial" pitchFamily="34" charset="0"/>
              </a:rPr>
              <a:t>件</a:t>
            </a:r>
            <a:endParaRPr lang="en-US" altLang="zh-CN" smtClean="0">
              <a:latin typeface="Arial" pitchFamily="34" charset="0"/>
              <a:cs typeface="Arial" pitchFamily="34" charset="0"/>
            </a:endParaRPr>
          </a:p>
          <a:p>
            <a:pPr marL="342900" indent="-342900">
              <a:buAutoNum type="arabicParenR" startAt="5"/>
            </a:pPr>
            <a:r>
              <a:rPr lang="en-US" altLang="zh-CN" smtClean="0">
                <a:latin typeface="Arial" pitchFamily="34" charset="0"/>
                <a:cs typeface="Arial" pitchFamily="34" charset="0"/>
              </a:rPr>
              <a:t>protobuf </a:t>
            </a:r>
            <a:r>
              <a:rPr lang="zh-CN" altLang="en-US">
                <a:latin typeface="Arial" pitchFamily="34" charset="0"/>
                <a:cs typeface="Arial" pitchFamily="34" charset="0"/>
              </a:rPr>
              <a:t>使</a:t>
            </a:r>
            <a:r>
              <a:rPr lang="zh-CN" altLang="en-US" smtClean="0">
                <a:latin typeface="Arial" pitchFamily="34" charset="0"/>
                <a:cs typeface="Arial" pitchFamily="34" charset="0"/>
              </a:rPr>
              <a:t>用示意图</a:t>
            </a:r>
            <a:endParaRPr lang="en-US" altLang="zh-CN">
              <a:latin typeface="Arial" pitchFamily="34" charset="0"/>
              <a:cs typeface="Arial"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p>
          <a:p>
            <a:pPr algn="ctr"/>
            <a:r>
              <a:rPr lang="en-US" altLang="zh-CN" sz="1200" smtClean="0"/>
              <a:t>-&gt; protoc.exe</a:t>
            </a:r>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937574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itchFamily="34" charset="0"/>
                <a:cs typeface="Arial" pitchFamily="34" charset="0"/>
              </a:rPr>
              <a:t>Protobuf</a:t>
            </a:r>
            <a:r>
              <a:rPr lang="zh-CN" altLang="en-US" sz="2000" b="1">
                <a:solidFill>
                  <a:srgbClr val="0070C0"/>
                </a:solidFill>
                <a:latin typeface="Arial" pitchFamily="34" charset="0"/>
                <a:cs typeface="Arial" pitchFamily="34" charset="0"/>
              </a:rPr>
              <a:t>快</a:t>
            </a:r>
            <a:r>
              <a:rPr lang="zh-CN" altLang="en-US" sz="2000" b="1" smtClean="0">
                <a:solidFill>
                  <a:srgbClr val="0070C0"/>
                </a:solidFill>
                <a:latin typeface="Arial" pitchFamily="34" charset="0"/>
                <a:cs typeface="Arial" pitchFamily="34" charset="0"/>
              </a:rPr>
              <a:t>速入门实例</a:t>
            </a:r>
            <a:endParaRPr lang="en-US" altLang="zh-CN" sz="2000" b="1" smtClean="0">
              <a:solidFill>
                <a:srgbClr val="0070C0"/>
              </a:solidFill>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r>
              <a:rPr lang="zh-CN" altLang="en-US" b="1" smtClean="0">
                <a:latin typeface="Arial" pitchFamily="34" charset="0"/>
                <a:cs typeface="Arial" pitchFamily="34" charset="0"/>
              </a:rPr>
              <a:t>编写程序，使用</a:t>
            </a:r>
            <a:r>
              <a:rPr lang="en-US" altLang="zh-CN" b="1" smtClean="0">
                <a:latin typeface="Arial" pitchFamily="34" charset="0"/>
                <a:cs typeface="Arial" pitchFamily="34" charset="0"/>
              </a:rPr>
              <a:t>Protobuf</a:t>
            </a:r>
            <a:r>
              <a:rPr lang="zh-CN" altLang="en-US" b="1" smtClean="0">
                <a:latin typeface="Arial" pitchFamily="34" charset="0"/>
                <a:cs typeface="Arial" pitchFamily="34" charset="0"/>
              </a:rPr>
              <a:t>完成如下功能</a:t>
            </a:r>
            <a:endParaRPr lang="en-US" altLang="zh-CN" b="1" smtClean="0">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客户端可以发送一个</a:t>
            </a:r>
            <a:r>
              <a:rPr lang="en-US" altLang="zh-CN" smtClean="0">
                <a:latin typeface="Arial" pitchFamily="34" charset="0"/>
                <a:cs typeface="Arial" pitchFamily="34" charset="0"/>
              </a:rPr>
              <a:t>Student  PoJo </a:t>
            </a:r>
            <a:r>
              <a:rPr lang="zh-CN" altLang="en-US" smtClean="0">
                <a:latin typeface="Arial" pitchFamily="34" charset="0"/>
                <a:cs typeface="Arial" pitchFamily="34" charset="0"/>
              </a:rPr>
              <a:t>对象到服务器 </a:t>
            </a:r>
            <a:r>
              <a:rPr lang="en-US" altLang="zh-CN" smtClean="0">
                <a:latin typeface="Arial" pitchFamily="34" charset="0"/>
                <a:cs typeface="Arial" pitchFamily="34" charset="0"/>
              </a:rPr>
              <a:t>(</a:t>
            </a:r>
            <a:r>
              <a:rPr lang="zh-CN" altLang="en-US" smtClean="0">
                <a:latin typeface="Arial" pitchFamily="34" charset="0"/>
                <a:cs typeface="Arial" pitchFamily="34" charset="0"/>
              </a:rPr>
              <a:t>通过 </a:t>
            </a:r>
            <a:r>
              <a:rPr lang="en-US" altLang="zh-CN" smtClean="0">
                <a:latin typeface="Arial" pitchFamily="34" charset="0"/>
                <a:cs typeface="Arial" pitchFamily="34" charset="0"/>
              </a:rPr>
              <a:t>Protobuf </a:t>
            </a:r>
            <a:r>
              <a:rPr lang="zh-CN" altLang="en-US" smtClean="0">
                <a:latin typeface="Arial" pitchFamily="34" charset="0"/>
                <a:cs typeface="Arial" pitchFamily="34" charset="0"/>
              </a:rPr>
              <a:t>编码</a:t>
            </a:r>
            <a:r>
              <a:rPr lang="en-US" altLang="zh-CN" smtClean="0">
                <a:latin typeface="Arial" pitchFamily="34" charset="0"/>
                <a:cs typeface="Arial" pitchFamily="34" charset="0"/>
              </a:rPr>
              <a:t>) </a:t>
            </a:r>
          </a:p>
          <a:p>
            <a:pPr marL="342900" indent="-342900">
              <a:buAutoNum type="arabicParenR"/>
            </a:pPr>
            <a:r>
              <a:rPr lang="zh-CN" altLang="en-US">
                <a:latin typeface="Arial" pitchFamily="34" charset="0"/>
                <a:cs typeface="Arial" pitchFamily="34" charset="0"/>
              </a:rPr>
              <a:t>服</a:t>
            </a:r>
            <a:r>
              <a:rPr lang="zh-CN" altLang="en-US" smtClean="0">
                <a:latin typeface="Arial" pitchFamily="34" charset="0"/>
                <a:cs typeface="Arial" pitchFamily="34" charset="0"/>
              </a:rPr>
              <a:t>务端能接收</a:t>
            </a:r>
            <a:r>
              <a:rPr lang="en-US" altLang="zh-CN" smtClean="0">
                <a:latin typeface="Arial" pitchFamily="34" charset="0"/>
                <a:cs typeface="Arial" pitchFamily="34" charset="0"/>
              </a:rPr>
              <a:t>Student PoJo </a:t>
            </a:r>
            <a:r>
              <a:rPr lang="zh-CN" altLang="en-US" smtClean="0">
                <a:latin typeface="Arial" pitchFamily="34" charset="0"/>
                <a:cs typeface="Arial" pitchFamily="34" charset="0"/>
              </a:rPr>
              <a:t>对象，并显示信息</a:t>
            </a:r>
            <a:r>
              <a:rPr lang="en-US" altLang="zh-CN" smtClean="0">
                <a:latin typeface="Arial" pitchFamily="34" charset="0"/>
                <a:cs typeface="Arial" pitchFamily="34" charset="0"/>
              </a:rPr>
              <a:t>(</a:t>
            </a:r>
            <a:r>
              <a:rPr lang="zh-CN" altLang="en-US" smtClean="0">
                <a:latin typeface="Arial" pitchFamily="34" charset="0"/>
                <a:cs typeface="Arial" pitchFamily="34" charset="0"/>
              </a:rPr>
              <a:t>通过 </a:t>
            </a:r>
            <a:r>
              <a:rPr lang="en-US" altLang="zh-CN" smtClean="0">
                <a:latin typeface="Arial" pitchFamily="34" charset="0"/>
                <a:cs typeface="Arial" pitchFamily="34" charset="0"/>
              </a:rPr>
              <a:t>Protobuf </a:t>
            </a:r>
            <a:r>
              <a:rPr lang="zh-CN" altLang="en-US" smtClean="0">
                <a:latin typeface="Arial" pitchFamily="34" charset="0"/>
                <a:cs typeface="Arial" pitchFamily="34" charset="0"/>
              </a:rPr>
              <a:t>解码</a:t>
            </a:r>
            <a:r>
              <a:rPr lang="en-US" altLang="zh-CN" smtClean="0">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具体 看老师演示步骤</a:t>
            </a:r>
            <a:endParaRPr lang="en-US" altLang="zh-CN">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57227366"/>
              </p:ext>
            </p:extLst>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4" imgW="915480" imgH="711360" progId="Package">
                  <p:embed/>
                </p:oleObj>
              </mc:Choice>
              <mc:Fallback>
                <p:oleObj name="包装程序外壳对象" showAsIcon="1" r:id="rId4" imgW="915480" imgH="711360" progId="Package">
                  <p:embed/>
                  <p:pic>
                    <p:nvPicPr>
                      <p:cNvPr id="0" name=""/>
                      <p:cNvPicPr/>
                      <p:nvPr/>
                    </p:nvPicPr>
                    <p:blipFill>
                      <a:blip r:embed="rId5"/>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217912018"/>
              </p:ext>
            </p:extLst>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6" imgW="2771280" imgH="711360" progId="Package">
                  <p:embed/>
                </p:oleObj>
              </mc:Choice>
              <mc:Fallback>
                <p:oleObj name="包装程序外壳对象" showAsIcon="1" r:id="rId6" imgW="2771280" imgH="711360" progId="Package">
                  <p:embed/>
                  <p:pic>
                    <p:nvPicPr>
                      <p:cNvPr id="0" name=""/>
                      <p:cNvPicPr/>
                      <p:nvPr/>
                    </p:nvPicPr>
                    <p:blipFill>
                      <a:blip r:embed="rId7"/>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173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extLst>
      <p:ext uri="{BB962C8B-B14F-4D97-AF65-F5344CB8AC3E}">
        <p14:creationId xmlns:p14="http://schemas.microsoft.com/office/powerpoint/2010/main" val="214342178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itchFamily="34" charset="0"/>
                <a:cs typeface="Arial" pitchFamily="34" charset="0"/>
              </a:rPr>
              <a:t>Protobuf</a:t>
            </a:r>
            <a:r>
              <a:rPr lang="zh-CN" altLang="en-US" sz="2000" b="1">
                <a:solidFill>
                  <a:srgbClr val="0070C0"/>
                </a:solidFill>
                <a:latin typeface="Arial" pitchFamily="34" charset="0"/>
                <a:cs typeface="Arial" pitchFamily="34" charset="0"/>
              </a:rPr>
              <a:t>快</a:t>
            </a:r>
            <a:r>
              <a:rPr lang="zh-CN" altLang="en-US" sz="2000" b="1" smtClean="0">
                <a:solidFill>
                  <a:srgbClr val="0070C0"/>
                </a:solidFill>
                <a:latin typeface="Arial" pitchFamily="34" charset="0"/>
                <a:cs typeface="Arial" pitchFamily="34" charset="0"/>
              </a:rPr>
              <a:t>速入门实例</a:t>
            </a:r>
            <a:r>
              <a:rPr lang="en-US" altLang="zh-CN" sz="2000" b="1" smtClean="0">
                <a:solidFill>
                  <a:srgbClr val="0070C0"/>
                </a:solidFill>
                <a:latin typeface="Arial" pitchFamily="34" charset="0"/>
                <a:cs typeface="Arial" pitchFamily="34" charset="0"/>
              </a:rPr>
              <a:t>2</a:t>
            </a:r>
          </a:p>
          <a:p>
            <a:pPr marL="342900" indent="-342900">
              <a:buAutoNum type="arabicParenR"/>
            </a:pPr>
            <a:endParaRPr lang="en-US" altLang="zh-CN" smtClean="0">
              <a:latin typeface="Arial" pitchFamily="34" charset="0"/>
              <a:cs typeface="Arial" pitchFamily="34" charset="0"/>
            </a:endParaRPr>
          </a:p>
          <a:p>
            <a:r>
              <a:rPr lang="zh-CN" altLang="en-US" b="1" smtClean="0">
                <a:latin typeface="Arial" pitchFamily="34" charset="0"/>
                <a:cs typeface="Arial" pitchFamily="34" charset="0"/>
              </a:rPr>
              <a:t>编写程序，使用</a:t>
            </a:r>
            <a:r>
              <a:rPr lang="en-US" altLang="zh-CN" b="1" smtClean="0">
                <a:latin typeface="Arial" pitchFamily="34" charset="0"/>
                <a:cs typeface="Arial" pitchFamily="34" charset="0"/>
              </a:rPr>
              <a:t>Protobuf</a:t>
            </a:r>
            <a:r>
              <a:rPr lang="zh-CN" altLang="en-US" b="1" smtClean="0">
                <a:latin typeface="Arial" pitchFamily="34" charset="0"/>
                <a:cs typeface="Arial" pitchFamily="34" charset="0"/>
              </a:rPr>
              <a:t>完成如下功能</a:t>
            </a:r>
            <a:endParaRPr lang="en-US" altLang="zh-CN" b="1" smtClean="0">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客户端可以</a:t>
            </a:r>
            <a:r>
              <a:rPr lang="zh-CN" altLang="en-US">
                <a:latin typeface="Arial" pitchFamily="34" charset="0"/>
                <a:cs typeface="Arial" pitchFamily="34" charset="0"/>
              </a:rPr>
              <a:t>随</a:t>
            </a:r>
            <a:r>
              <a:rPr lang="zh-CN" altLang="en-US" smtClean="0">
                <a:latin typeface="Arial" pitchFamily="34" charset="0"/>
                <a:cs typeface="Arial" pitchFamily="34" charset="0"/>
              </a:rPr>
              <a:t>机发送</a:t>
            </a:r>
            <a:r>
              <a:rPr lang="en-US" altLang="zh-CN" smtClean="0">
                <a:latin typeface="Arial" pitchFamily="34" charset="0"/>
                <a:cs typeface="Arial" pitchFamily="34" charset="0"/>
              </a:rPr>
              <a:t>Student  PoJo/ Worker PoJo </a:t>
            </a:r>
            <a:r>
              <a:rPr lang="zh-CN" altLang="en-US" smtClean="0">
                <a:latin typeface="Arial" pitchFamily="34" charset="0"/>
                <a:cs typeface="Arial" pitchFamily="34" charset="0"/>
              </a:rPr>
              <a:t>对象到服务器 </a:t>
            </a:r>
            <a:r>
              <a:rPr lang="en-US" altLang="zh-CN" smtClean="0">
                <a:latin typeface="Arial" pitchFamily="34" charset="0"/>
                <a:cs typeface="Arial" pitchFamily="34" charset="0"/>
              </a:rPr>
              <a:t>(</a:t>
            </a:r>
            <a:r>
              <a:rPr lang="zh-CN" altLang="en-US" smtClean="0">
                <a:latin typeface="Arial" pitchFamily="34" charset="0"/>
                <a:cs typeface="Arial" pitchFamily="34" charset="0"/>
              </a:rPr>
              <a:t>通过 </a:t>
            </a:r>
            <a:r>
              <a:rPr lang="en-US" altLang="zh-CN" smtClean="0">
                <a:latin typeface="Arial" pitchFamily="34" charset="0"/>
                <a:cs typeface="Arial" pitchFamily="34" charset="0"/>
              </a:rPr>
              <a:t>Protobuf </a:t>
            </a:r>
            <a:r>
              <a:rPr lang="zh-CN" altLang="en-US" smtClean="0">
                <a:latin typeface="Arial" pitchFamily="34" charset="0"/>
                <a:cs typeface="Arial" pitchFamily="34" charset="0"/>
              </a:rPr>
              <a:t>编码</a:t>
            </a:r>
            <a:r>
              <a:rPr lang="en-US" altLang="zh-CN" smtClean="0">
                <a:latin typeface="Arial" pitchFamily="34" charset="0"/>
                <a:cs typeface="Arial" pitchFamily="34" charset="0"/>
              </a:rPr>
              <a:t>) </a:t>
            </a:r>
          </a:p>
          <a:p>
            <a:pPr marL="342900" indent="-342900">
              <a:buAutoNum type="arabicParenR"/>
            </a:pPr>
            <a:r>
              <a:rPr lang="zh-CN" altLang="en-US">
                <a:latin typeface="Arial" pitchFamily="34" charset="0"/>
                <a:cs typeface="Arial" pitchFamily="34" charset="0"/>
              </a:rPr>
              <a:t>服</a:t>
            </a:r>
            <a:r>
              <a:rPr lang="zh-CN" altLang="en-US" smtClean="0">
                <a:latin typeface="Arial" pitchFamily="34" charset="0"/>
                <a:cs typeface="Arial" pitchFamily="34" charset="0"/>
              </a:rPr>
              <a:t>务端能接收</a:t>
            </a:r>
            <a:r>
              <a:rPr lang="en-US" altLang="zh-CN" smtClean="0">
                <a:latin typeface="Arial" pitchFamily="34" charset="0"/>
                <a:cs typeface="Arial" pitchFamily="34" charset="0"/>
              </a:rPr>
              <a:t>Student </a:t>
            </a:r>
            <a:r>
              <a:rPr lang="en-US" altLang="zh-CN">
                <a:latin typeface="Arial" pitchFamily="34" charset="0"/>
                <a:cs typeface="Arial" pitchFamily="34" charset="0"/>
              </a:rPr>
              <a:t>PoJo/ Worker </a:t>
            </a:r>
            <a:r>
              <a:rPr lang="en-US" altLang="zh-CN" smtClean="0">
                <a:latin typeface="Arial" pitchFamily="34" charset="0"/>
                <a:cs typeface="Arial" pitchFamily="34" charset="0"/>
              </a:rPr>
              <a:t>PoJo </a:t>
            </a:r>
            <a:r>
              <a:rPr lang="zh-CN" altLang="en-US" smtClean="0">
                <a:latin typeface="Arial" pitchFamily="34" charset="0"/>
                <a:cs typeface="Arial" pitchFamily="34" charset="0"/>
              </a:rPr>
              <a:t>对象</a:t>
            </a:r>
            <a:r>
              <a:rPr lang="en-US" altLang="zh-CN" smtClean="0">
                <a:latin typeface="Arial" pitchFamily="34" charset="0"/>
                <a:cs typeface="Arial" pitchFamily="34" charset="0"/>
              </a:rPr>
              <a:t>(</a:t>
            </a:r>
            <a:r>
              <a:rPr lang="zh-CN" altLang="en-US" smtClean="0">
                <a:latin typeface="Arial" pitchFamily="34" charset="0"/>
                <a:cs typeface="Arial" pitchFamily="34" charset="0"/>
              </a:rPr>
              <a:t>需要判断是哪种类型</a:t>
            </a:r>
            <a:r>
              <a:rPr lang="en-US" altLang="zh-CN" smtClean="0">
                <a:latin typeface="Arial" pitchFamily="34" charset="0"/>
                <a:cs typeface="Arial" pitchFamily="34" charset="0"/>
              </a:rPr>
              <a:t>)</a:t>
            </a:r>
            <a:r>
              <a:rPr lang="zh-CN" altLang="en-US" smtClean="0">
                <a:latin typeface="Arial" pitchFamily="34" charset="0"/>
                <a:cs typeface="Arial" pitchFamily="34" charset="0"/>
              </a:rPr>
              <a:t>，并显示信息</a:t>
            </a:r>
            <a:r>
              <a:rPr lang="en-US" altLang="zh-CN" smtClean="0">
                <a:latin typeface="Arial" pitchFamily="34" charset="0"/>
                <a:cs typeface="Arial" pitchFamily="34" charset="0"/>
              </a:rPr>
              <a:t>(</a:t>
            </a:r>
            <a:r>
              <a:rPr lang="zh-CN" altLang="en-US" smtClean="0">
                <a:latin typeface="Arial" pitchFamily="34" charset="0"/>
                <a:cs typeface="Arial" pitchFamily="34" charset="0"/>
              </a:rPr>
              <a:t>通过 </a:t>
            </a:r>
            <a:r>
              <a:rPr lang="en-US" altLang="zh-CN" smtClean="0">
                <a:latin typeface="Arial" pitchFamily="34" charset="0"/>
                <a:cs typeface="Arial" pitchFamily="34" charset="0"/>
              </a:rPr>
              <a:t>Protobuf </a:t>
            </a:r>
            <a:r>
              <a:rPr lang="zh-CN" altLang="en-US" smtClean="0">
                <a:latin typeface="Arial" pitchFamily="34" charset="0"/>
                <a:cs typeface="Arial" pitchFamily="34" charset="0"/>
              </a:rPr>
              <a:t>解码</a:t>
            </a:r>
            <a:r>
              <a:rPr lang="en-US" altLang="zh-CN" smtClean="0">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具体 看老师演示步骤</a:t>
            </a:r>
            <a:endParaRPr lang="en-US" altLang="zh-CN">
              <a:latin typeface="Arial" pitchFamily="34" charset="0"/>
              <a:cs typeface="Arial"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306434637"/>
              </p:ext>
            </p:extLst>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4" imgW="991440" imgH="711360" progId="Package">
                  <p:embed/>
                </p:oleObj>
              </mc:Choice>
              <mc:Fallback>
                <p:oleObj name="包装程序外壳对象" showAsIcon="1" r:id="rId4" imgW="991440" imgH="711360" progId="Package">
                  <p:embed/>
                  <p:pic>
                    <p:nvPicPr>
                      <p:cNvPr id="0" name=""/>
                      <p:cNvPicPr/>
                      <p:nvPr/>
                    </p:nvPicPr>
                    <p:blipFill>
                      <a:blip r:embed="rId5"/>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94010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p>
          <a:p>
            <a:endParaRPr lang="en-US" altLang="zh-CN" sz="2400" b="1" smtClean="0">
              <a:solidFill>
                <a:schemeClr val="bg1">
                  <a:lumMod val="65000"/>
                </a:schemeClr>
              </a:solidFill>
            </a:endParaRPr>
          </a:p>
          <a:p>
            <a:endParaRPr lang="zh-CN" altLang="en-US"/>
          </a:p>
        </p:txBody>
      </p:sp>
    </p:spTree>
    <p:extLst>
      <p:ext uri="{BB962C8B-B14F-4D97-AF65-F5344CB8AC3E}">
        <p14:creationId xmlns:p14="http://schemas.microsoft.com/office/powerpoint/2010/main" val="223512407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itchFamily="34" charset="0"/>
                <a:cs typeface="Arial" pitchFamily="34" charset="0"/>
              </a:rPr>
              <a:t>netty</a:t>
            </a:r>
            <a:r>
              <a:rPr lang="zh-CN" altLang="en-US">
                <a:latin typeface="Arial" pitchFamily="34" charset="0"/>
                <a:cs typeface="Arial" pitchFamily="34" charset="0"/>
              </a:rPr>
              <a:t>的组件设计：</a:t>
            </a:r>
            <a:r>
              <a:rPr lang="en-US" altLang="zh-CN">
                <a:latin typeface="Arial" pitchFamily="34" charset="0"/>
                <a:cs typeface="Arial" pitchFamily="34" charset="0"/>
              </a:rPr>
              <a:t>Netty</a:t>
            </a:r>
            <a:r>
              <a:rPr lang="zh-CN" altLang="en-US">
                <a:latin typeface="Arial" pitchFamily="34" charset="0"/>
                <a:cs typeface="Arial" pitchFamily="34" charset="0"/>
              </a:rPr>
              <a:t>的主要组件有</a:t>
            </a:r>
            <a:r>
              <a:rPr lang="en-US" altLang="zh-CN">
                <a:latin typeface="Arial" pitchFamily="34" charset="0"/>
                <a:cs typeface="Arial" pitchFamily="34" charset="0"/>
              </a:rPr>
              <a:t>Channel</a:t>
            </a:r>
            <a:r>
              <a:rPr lang="zh-CN" altLang="en-US">
                <a:latin typeface="Arial" pitchFamily="34" charset="0"/>
                <a:cs typeface="Arial" pitchFamily="34" charset="0"/>
              </a:rPr>
              <a:t>、</a:t>
            </a:r>
            <a:r>
              <a:rPr lang="en-US" altLang="zh-CN">
                <a:latin typeface="Arial" pitchFamily="34" charset="0"/>
                <a:cs typeface="Arial" pitchFamily="34" charset="0"/>
              </a:rPr>
              <a:t>EventLoop</a:t>
            </a:r>
            <a:r>
              <a:rPr lang="zh-CN" altLang="en-US">
                <a:latin typeface="Arial" pitchFamily="34" charset="0"/>
                <a:cs typeface="Arial" pitchFamily="34" charset="0"/>
              </a:rPr>
              <a:t>、</a:t>
            </a:r>
            <a:r>
              <a:rPr lang="en-US" altLang="zh-CN">
                <a:latin typeface="Arial" pitchFamily="34" charset="0"/>
                <a:cs typeface="Arial" pitchFamily="34" charset="0"/>
              </a:rPr>
              <a:t>ChannelFuture</a:t>
            </a:r>
            <a:r>
              <a:rPr lang="zh-CN" altLang="en-US">
                <a:latin typeface="Arial" pitchFamily="34" charset="0"/>
                <a:cs typeface="Arial" pitchFamily="34" charset="0"/>
              </a:rPr>
              <a:t>、</a:t>
            </a:r>
            <a:r>
              <a:rPr lang="en-US" altLang="zh-CN">
                <a:latin typeface="Arial" pitchFamily="34" charset="0"/>
                <a:cs typeface="Arial" pitchFamily="34" charset="0"/>
              </a:rPr>
              <a:t>ChannelHandler</a:t>
            </a:r>
            <a:r>
              <a:rPr lang="zh-CN" altLang="en-US">
                <a:latin typeface="Arial" pitchFamily="34" charset="0"/>
                <a:cs typeface="Arial" pitchFamily="34" charset="0"/>
              </a:rPr>
              <a:t>、</a:t>
            </a:r>
            <a:r>
              <a:rPr lang="en-US" altLang="zh-CN">
                <a:latin typeface="Arial" pitchFamily="34" charset="0"/>
                <a:cs typeface="Arial" pitchFamily="34" charset="0"/>
              </a:rPr>
              <a:t>ChannelPipe</a:t>
            </a:r>
            <a:r>
              <a:rPr lang="zh-CN" altLang="en-US" smtClean="0">
                <a:latin typeface="Arial" pitchFamily="34" charset="0"/>
                <a:cs typeface="Arial" pitchFamily="34" charset="0"/>
              </a:rPr>
              <a:t>等</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ChannelHandler</a:t>
            </a:r>
            <a:r>
              <a:rPr lang="zh-CN" altLang="en-US">
                <a:latin typeface="Arial" pitchFamily="34" charset="0"/>
                <a:cs typeface="Arial" pitchFamily="34" charset="0"/>
              </a:rPr>
              <a:t>充当了处理入站和出站数据的应用程序逻辑的容器。例如，实现</a:t>
            </a:r>
            <a:r>
              <a:rPr lang="en-US" altLang="zh-CN">
                <a:latin typeface="Arial" pitchFamily="34" charset="0"/>
                <a:cs typeface="Arial" pitchFamily="34" charset="0"/>
              </a:rPr>
              <a:t>ChannelInboundHandler</a:t>
            </a:r>
            <a:r>
              <a:rPr lang="zh-CN" altLang="en-US">
                <a:latin typeface="Arial" pitchFamily="34" charset="0"/>
                <a:cs typeface="Arial" pitchFamily="34" charset="0"/>
              </a:rPr>
              <a:t>接口（或</a:t>
            </a:r>
            <a:r>
              <a:rPr lang="en-US" altLang="zh-CN">
                <a:latin typeface="Arial" pitchFamily="34" charset="0"/>
                <a:cs typeface="Arial" pitchFamily="34" charset="0"/>
              </a:rPr>
              <a:t>ChannelInboundHandlerAdapter</a:t>
            </a:r>
            <a:r>
              <a:rPr lang="zh-CN" altLang="en-US">
                <a:latin typeface="Arial" pitchFamily="34" charset="0"/>
                <a:cs typeface="Arial" pitchFamily="34" charset="0"/>
              </a:rPr>
              <a:t>），你就可以接收入站事件和数据，这些数</a:t>
            </a:r>
            <a:r>
              <a:rPr lang="zh-CN" altLang="en-US" smtClean="0">
                <a:latin typeface="Arial" pitchFamily="34" charset="0"/>
                <a:cs typeface="Arial" pitchFamily="34" charset="0"/>
              </a:rPr>
              <a:t>据会被业</a:t>
            </a:r>
            <a:r>
              <a:rPr lang="zh-CN" altLang="en-US">
                <a:latin typeface="Arial" pitchFamily="34" charset="0"/>
                <a:cs typeface="Arial" pitchFamily="34" charset="0"/>
              </a:rPr>
              <a:t>务逻辑处理。</a:t>
            </a:r>
            <a:r>
              <a:rPr lang="zh-CN" altLang="en-US" smtClean="0">
                <a:latin typeface="Arial" pitchFamily="34" charset="0"/>
                <a:cs typeface="Arial" pitchFamily="34" charset="0"/>
              </a:rPr>
              <a:t>当要给客</a:t>
            </a:r>
            <a:r>
              <a:rPr lang="zh-CN" altLang="en-US">
                <a:latin typeface="Arial" pitchFamily="34" charset="0"/>
                <a:cs typeface="Arial" pitchFamily="34" charset="0"/>
              </a:rPr>
              <a:t>户端发送响应时，也可以从</a:t>
            </a:r>
            <a:r>
              <a:rPr lang="en-US" altLang="zh-CN">
                <a:latin typeface="Arial" pitchFamily="34" charset="0"/>
                <a:cs typeface="Arial" pitchFamily="34" charset="0"/>
              </a:rPr>
              <a:t>ChannelInboundHandler</a:t>
            </a:r>
            <a:r>
              <a:rPr lang="zh-CN" altLang="en-US">
                <a:latin typeface="Arial" pitchFamily="34" charset="0"/>
                <a:cs typeface="Arial" pitchFamily="34" charset="0"/>
              </a:rPr>
              <a:t>冲刷数据</a:t>
            </a:r>
            <a:r>
              <a:rPr lang="zh-CN" altLang="en-US" smtClean="0">
                <a:latin typeface="Arial" pitchFamily="34" charset="0"/>
                <a:cs typeface="Arial" pitchFamily="34" charset="0"/>
              </a:rPr>
              <a:t>。业</a:t>
            </a:r>
            <a:r>
              <a:rPr lang="zh-CN" altLang="en-US">
                <a:latin typeface="Arial" pitchFamily="34" charset="0"/>
                <a:cs typeface="Arial" pitchFamily="34" charset="0"/>
              </a:rPr>
              <a:t>务逻辑通常写在一个或者多个</a:t>
            </a:r>
            <a:r>
              <a:rPr lang="en-US" altLang="zh-CN">
                <a:latin typeface="Arial" pitchFamily="34" charset="0"/>
                <a:cs typeface="Arial" pitchFamily="34" charset="0"/>
              </a:rPr>
              <a:t>ChannelInboundHandler</a:t>
            </a:r>
            <a:r>
              <a:rPr lang="zh-CN" altLang="en-US">
                <a:latin typeface="Arial" pitchFamily="34" charset="0"/>
                <a:cs typeface="Arial" pitchFamily="34" charset="0"/>
              </a:rPr>
              <a:t>中。</a:t>
            </a:r>
            <a:r>
              <a:rPr lang="en-US" altLang="zh-CN">
                <a:latin typeface="Arial" pitchFamily="34" charset="0"/>
                <a:cs typeface="Arial" pitchFamily="34" charset="0"/>
              </a:rPr>
              <a:t>ChannelOutboundHandler</a:t>
            </a:r>
            <a:r>
              <a:rPr lang="zh-CN" altLang="en-US">
                <a:latin typeface="Arial" pitchFamily="34" charset="0"/>
                <a:cs typeface="Arial" pitchFamily="34" charset="0"/>
              </a:rPr>
              <a:t>原理一样，只不过它是用来处理出站数据</a:t>
            </a:r>
            <a:r>
              <a:rPr lang="zh-CN" altLang="en-US" smtClean="0">
                <a:latin typeface="Arial" pitchFamily="34" charset="0"/>
                <a:cs typeface="Arial" pitchFamily="34" charset="0"/>
              </a:rPr>
              <a:t>的</a:t>
            </a:r>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35760677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itchFamily="34" charset="0"/>
                <a:cs typeface="Arial" pitchFamily="34" charset="0"/>
              </a:rPr>
              <a:t>ChannelPipeline</a:t>
            </a:r>
            <a:r>
              <a:rPr lang="zh-CN" altLang="en-US">
                <a:latin typeface="Arial" pitchFamily="34" charset="0"/>
                <a:cs typeface="Arial" pitchFamily="34" charset="0"/>
              </a:rPr>
              <a:t>提供了</a:t>
            </a:r>
            <a:r>
              <a:rPr lang="en-US" altLang="zh-CN">
                <a:latin typeface="Arial" pitchFamily="34" charset="0"/>
                <a:cs typeface="Arial" pitchFamily="34" charset="0"/>
              </a:rPr>
              <a:t>ChannelHandler</a:t>
            </a:r>
            <a:r>
              <a:rPr lang="zh-CN" altLang="en-US">
                <a:latin typeface="Arial" pitchFamily="34" charset="0"/>
                <a:cs typeface="Arial" pitchFamily="34" charset="0"/>
              </a:rPr>
              <a:t>链的容器。以客户端应用程序为例，如果事件的运动方向是从客户端到服务端的，那么我们称这些事件为出站的，即客户端发送给服务端的数据会通过</a:t>
            </a:r>
            <a:r>
              <a:rPr lang="en-US" altLang="zh-CN">
                <a:latin typeface="Arial" pitchFamily="34" charset="0"/>
                <a:cs typeface="Arial" pitchFamily="34" charset="0"/>
              </a:rPr>
              <a:t>pipeline</a:t>
            </a:r>
            <a:r>
              <a:rPr lang="zh-CN" altLang="en-US">
                <a:latin typeface="Arial" pitchFamily="34" charset="0"/>
                <a:cs typeface="Arial" pitchFamily="34" charset="0"/>
              </a:rPr>
              <a:t>中的一系列</a:t>
            </a:r>
            <a:r>
              <a:rPr lang="en-US" altLang="zh-CN">
                <a:latin typeface="Arial" pitchFamily="34" charset="0"/>
                <a:cs typeface="Arial" pitchFamily="34" charset="0"/>
              </a:rPr>
              <a:t>ChannelOutboundHandler</a:t>
            </a:r>
            <a:r>
              <a:rPr lang="zh-CN" altLang="en-US">
                <a:latin typeface="Arial" pitchFamily="34" charset="0"/>
                <a:cs typeface="Arial" pitchFamily="34" charset="0"/>
              </a:rPr>
              <a:t>，并被这些</a:t>
            </a:r>
            <a:r>
              <a:rPr lang="en-US" altLang="zh-CN">
                <a:latin typeface="Arial" pitchFamily="34" charset="0"/>
                <a:cs typeface="Arial" pitchFamily="34" charset="0"/>
              </a:rPr>
              <a:t>Handler</a:t>
            </a:r>
            <a:r>
              <a:rPr lang="zh-CN" altLang="en-US">
                <a:latin typeface="Arial" pitchFamily="34" charset="0"/>
                <a:cs typeface="Arial" pitchFamily="34" charset="0"/>
              </a:rPr>
              <a:t>处理，反之则称为入站</a:t>
            </a:r>
            <a:r>
              <a:rPr lang="zh-CN" altLang="en-US" smtClean="0">
                <a:latin typeface="Arial" pitchFamily="34" charset="0"/>
                <a:cs typeface="Arial" pitchFamily="34" charset="0"/>
              </a:rPr>
              <a:t>的</a:t>
            </a:r>
            <a:endParaRPr lang="en-US" altLang="zh-CN" smtClean="0">
              <a:latin typeface="Arial" pitchFamily="34" charset="0"/>
              <a:cs typeface="Arial" pitchFamily="34" charset="0"/>
            </a:endParaRPr>
          </a:p>
          <a:p>
            <a:pPr marL="342900" indent="-342900">
              <a:buAutoNum type="arabicParenR" startAt="3"/>
            </a:pPr>
            <a:endParaRPr lang="en-US" altLang="zh-CN" smtClean="0">
              <a:latin typeface="Arial" pitchFamily="34" charset="0"/>
              <a:cs typeface="Arial"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67061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itchFamily="34" charset="0"/>
                <a:cs typeface="Arial" pitchFamily="34" charset="0"/>
              </a:rPr>
              <a:t>当</a:t>
            </a:r>
            <a:r>
              <a:rPr lang="en-US" altLang="zh-CN" smtClean="0">
                <a:latin typeface="Arial" pitchFamily="34" charset="0"/>
                <a:cs typeface="Arial" pitchFamily="34" charset="0"/>
              </a:rPr>
              <a:t>Netty</a:t>
            </a:r>
            <a:r>
              <a:rPr lang="zh-CN" altLang="en-US">
                <a:latin typeface="Arial" pitchFamily="34" charset="0"/>
                <a:cs typeface="Arial" pitchFamily="34" charset="0"/>
              </a:rPr>
              <a:t>发送或者接受一个消息的时候，就将会发生一次数据转换。入站消息会被解码：从字节转换为另一种格式（比如</a:t>
            </a:r>
            <a:r>
              <a:rPr lang="en-US" altLang="zh-CN">
                <a:latin typeface="Arial" pitchFamily="34" charset="0"/>
                <a:cs typeface="Arial" pitchFamily="34" charset="0"/>
              </a:rPr>
              <a:t>java</a:t>
            </a:r>
            <a:r>
              <a:rPr lang="zh-CN" altLang="en-US">
                <a:latin typeface="Arial" pitchFamily="34" charset="0"/>
                <a:cs typeface="Arial" pitchFamily="34" charset="0"/>
              </a:rPr>
              <a:t>对象）；如果是出站消息，它会被编码成字节</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Netty</a:t>
            </a:r>
            <a:r>
              <a:rPr lang="zh-CN" altLang="en-US">
                <a:latin typeface="Arial" pitchFamily="34" charset="0"/>
                <a:cs typeface="Arial" pitchFamily="34" charset="0"/>
              </a:rPr>
              <a:t>提</a:t>
            </a:r>
            <a:r>
              <a:rPr lang="zh-CN" altLang="en-US" smtClean="0">
                <a:latin typeface="Arial" pitchFamily="34" charset="0"/>
                <a:cs typeface="Arial" pitchFamily="34" charset="0"/>
              </a:rPr>
              <a:t>供一</a:t>
            </a:r>
            <a:r>
              <a:rPr lang="zh-CN" altLang="en-US">
                <a:latin typeface="Arial" pitchFamily="34" charset="0"/>
                <a:cs typeface="Arial" pitchFamily="34" charset="0"/>
              </a:rPr>
              <a:t>系列实用的</a:t>
            </a:r>
            <a:r>
              <a:rPr lang="zh-CN" altLang="en-US" smtClean="0">
                <a:latin typeface="Arial" pitchFamily="34" charset="0"/>
                <a:cs typeface="Arial" pitchFamily="34" charset="0"/>
              </a:rPr>
              <a:t>编解</a:t>
            </a:r>
            <a:r>
              <a:rPr lang="zh-CN" altLang="en-US">
                <a:latin typeface="Arial" pitchFamily="34" charset="0"/>
                <a:cs typeface="Arial" pitchFamily="34" charset="0"/>
              </a:rPr>
              <a:t>码器，他们都实现了</a:t>
            </a:r>
            <a:r>
              <a:rPr lang="en-US" altLang="zh-CN">
                <a:latin typeface="Arial" pitchFamily="34" charset="0"/>
                <a:cs typeface="Arial" pitchFamily="34" charset="0"/>
              </a:rPr>
              <a:t>ChannelInboundHadnler</a:t>
            </a:r>
            <a:r>
              <a:rPr lang="zh-CN" altLang="en-US">
                <a:latin typeface="Arial" pitchFamily="34" charset="0"/>
                <a:cs typeface="Arial" pitchFamily="34" charset="0"/>
              </a:rPr>
              <a:t>或者</a:t>
            </a:r>
            <a:r>
              <a:rPr lang="en-US" altLang="zh-CN" smtClean="0">
                <a:latin typeface="Arial" pitchFamily="34" charset="0"/>
                <a:cs typeface="Arial" pitchFamily="34" charset="0"/>
              </a:rPr>
              <a:t>ChannelOutboundHandler</a:t>
            </a:r>
            <a:r>
              <a:rPr lang="zh-CN" altLang="en-US">
                <a:latin typeface="Arial" pitchFamily="34" charset="0"/>
                <a:cs typeface="Arial" pitchFamily="34" charset="0"/>
              </a:rPr>
              <a:t>接口。在这些类中，</a:t>
            </a:r>
            <a:r>
              <a:rPr lang="en-US" altLang="zh-CN">
                <a:latin typeface="Arial" pitchFamily="34" charset="0"/>
                <a:cs typeface="Arial" pitchFamily="34" charset="0"/>
              </a:rPr>
              <a:t>channelRead</a:t>
            </a:r>
            <a:r>
              <a:rPr lang="zh-CN" altLang="en-US">
                <a:latin typeface="Arial" pitchFamily="34" charset="0"/>
                <a:cs typeface="Arial" pitchFamily="34" charset="0"/>
              </a:rPr>
              <a:t>方法已经被重写了。以入站为例，对于每个从入站</a:t>
            </a:r>
            <a:r>
              <a:rPr lang="en-US" altLang="zh-CN">
                <a:latin typeface="Arial" pitchFamily="34" charset="0"/>
                <a:cs typeface="Arial" pitchFamily="34" charset="0"/>
              </a:rPr>
              <a:t>Channel</a:t>
            </a:r>
            <a:r>
              <a:rPr lang="zh-CN" altLang="en-US">
                <a:latin typeface="Arial" pitchFamily="34" charset="0"/>
                <a:cs typeface="Arial" pitchFamily="34" charset="0"/>
              </a:rPr>
              <a:t>读取的消息，这个方法会被调用。随后，它将调用</a:t>
            </a:r>
            <a:r>
              <a:rPr lang="zh-CN" altLang="en-US" smtClean="0">
                <a:latin typeface="Arial" pitchFamily="34" charset="0"/>
                <a:cs typeface="Arial" pitchFamily="34" charset="0"/>
              </a:rPr>
              <a:t>由解</a:t>
            </a:r>
            <a:r>
              <a:rPr lang="zh-CN" altLang="en-US">
                <a:latin typeface="Arial" pitchFamily="34" charset="0"/>
                <a:cs typeface="Arial" pitchFamily="34" charset="0"/>
              </a:rPr>
              <a:t>码器所提供的</a:t>
            </a:r>
            <a:r>
              <a:rPr lang="en-US" altLang="zh-CN">
                <a:latin typeface="Arial" pitchFamily="34" charset="0"/>
                <a:cs typeface="Arial" pitchFamily="34" charset="0"/>
              </a:rPr>
              <a:t>decode()</a:t>
            </a:r>
            <a:r>
              <a:rPr lang="zh-CN" altLang="en-US">
                <a:latin typeface="Arial" pitchFamily="34" charset="0"/>
                <a:cs typeface="Arial" pitchFamily="34" charset="0"/>
              </a:rPr>
              <a:t>方法进行解码，并将已经解码的字节转发给</a:t>
            </a:r>
            <a:r>
              <a:rPr lang="en-US" altLang="zh-CN">
                <a:latin typeface="Arial" pitchFamily="34" charset="0"/>
                <a:cs typeface="Arial" pitchFamily="34" charset="0"/>
              </a:rPr>
              <a:t>ChannelPipeline</a:t>
            </a:r>
            <a:r>
              <a:rPr lang="zh-CN" altLang="en-US">
                <a:latin typeface="Arial" pitchFamily="34" charset="0"/>
                <a:cs typeface="Arial" pitchFamily="34" charset="0"/>
              </a:rPr>
              <a:t>中的下一个</a:t>
            </a:r>
            <a:r>
              <a:rPr lang="en-US" altLang="zh-CN">
                <a:latin typeface="Arial" pitchFamily="34" charset="0"/>
                <a:cs typeface="Arial" pitchFamily="34" charset="0"/>
              </a:rPr>
              <a:t>ChannelInboundHandler</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startAt="3"/>
            </a:pPr>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41084987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itchFamily="34" charset="0"/>
                <a:cs typeface="Arial" pitchFamily="34" charset="0"/>
              </a:rPr>
              <a:t>关系继承图</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a:p>
            <a:pPr marL="342900" indent="-342900">
              <a:buAutoNum type="arabicParenR" startAt="3"/>
            </a:pPr>
            <a:endParaRPr lang="en-US" altLang="zh-CN" smtClean="0">
              <a:latin typeface="Arial" pitchFamily="34" charset="0"/>
              <a:cs typeface="Arial"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59068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itchFamily="34" charset="0"/>
                <a:cs typeface="Arial" pitchFamily="34" charset="0"/>
              </a:rPr>
              <a:t>一个关于</a:t>
            </a:r>
            <a:r>
              <a:rPr lang="en-US" altLang="zh-CN" smtClean="0">
                <a:latin typeface="Arial" pitchFamily="34" charset="0"/>
                <a:cs typeface="Arial" pitchFamily="34" charset="0"/>
              </a:rPr>
              <a:t>ByteToMessageDecoder</a:t>
            </a:r>
            <a:r>
              <a:rPr lang="zh-CN" altLang="en-US" smtClean="0">
                <a:latin typeface="Arial" pitchFamily="34" charset="0"/>
                <a:cs typeface="Arial" pitchFamily="34" charset="0"/>
              </a:rPr>
              <a:t>实例分析</a:t>
            </a:r>
            <a:endParaRPr lang="en-US" altLang="zh-CN" smtClean="0">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a:p>
            <a:pPr marL="342900" indent="-342900">
              <a:buAutoNum type="arabicParenR" startAt="3"/>
            </a:pPr>
            <a:endParaRPr lang="en-US" altLang="zh-CN" smtClean="0">
              <a:latin typeface="Arial" pitchFamily="34" charset="0"/>
              <a:cs typeface="Arial"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itchFamily="34" charset="0"/>
                <a:cs typeface="Arial" pitchFamily="34" charset="0"/>
              </a:rPr>
              <a:t>public class ToIntegerDecoder extends ByteToMessageDecoder {</a:t>
            </a:r>
          </a:p>
          <a:p>
            <a:r>
              <a:rPr lang="en-US" altLang="zh-CN" sz="1600">
                <a:latin typeface="Arial" pitchFamily="34" charset="0"/>
                <a:cs typeface="Arial" pitchFamily="34" charset="0"/>
              </a:rPr>
              <a:t>    @Override</a:t>
            </a:r>
          </a:p>
          <a:p>
            <a:r>
              <a:rPr lang="en-US" altLang="zh-CN" sz="1600">
                <a:latin typeface="Arial" pitchFamily="34" charset="0"/>
                <a:cs typeface="Arial" pitchFamily="34" charset="0"/>
              </a:rPr>
              <a:t>    protected void decode(ChannelHandlerContext ctx, ByteBuf in, List&lt;Object&gt; out) throws Exception {</a:t>
            </a:r>
          </a:p>
          <a:p>
            <a:r>
              <a:rPr lang="en-US" altLang="zh-CN" sz="1600">
                <a:latin typeface="Arial" pitchFamily="34" charset="0"/>
                <a:cs typeface="Arial" pitchFamily="34" charset="0"/>
              </a:rPr>
              <a:t>        if (in.readableBytes() &gt;= 4) {</a:t>
            </a:r>
          </a:p>
          <a:p>
            <a:r>
              <a:rPr lang="en-US" altLang="zh-CN" sz="1600">
                <a:latin typeface="Arial" pitchFamily="34" charset="0"/>
                <a:cs typeface="Arial" pitchFamily="34" charset="0"/>
              </a:rPr>
              <a:t>            out.add(in.readInt());</a:t>
            </a:r>
          </a:p>
          <a:p>
            <a:r>
              <a:rPr lang="en-US" altLang="zh-CN" sz="1600">
                <a:latin typeface="Arial" pitchFamily="34" charset="0"/>
                <a:cs typeface="Arial" pitchFamily="34" charset="0"/>
              </a:rPr>
              <a:t>        }</a:t>
            </a:r>
          </a:p>
          <a:p>
            <a:r>
              <a:rPr lang="en-US" altLang="zh-CN" sz="1600">
                <a:latin typeface="Arial" pitchFamily="34" charset="0"/>
                <a:cs typeface="Arial" pitchFamily="34" charset="0"/>
              </a:rPr>
              <a:t>    }</a:t>
            </a:r>
          </a:p>
          <a:p>
            <a:r>
              <a:rPr lang="en-US" altLang="zh-CN" sz="1600" smtClean="0">
                <a:latin typeface="Arial" pitchFamily="34" charset="0"/>
                <a:cs typeface="Arial" pitchFamily="34" charset="0"/>
              </a:rPr>
              <a:t>}</a:t>
            </a:r>
          </a:p>
          <a:p>
            <a:r>
              <a:rPr lang="zh-CN" altLang="en-US" sz="1600">
                <a:latin typeface="Arial" pitchFamily="34" charset="0"/>
                <a:cs typeface="Arial" pitchFamily="34" charset="0"/>
              </a:rPr>
              <a:t>说</a:t>
            </a:r>
            <a:r>
              <a:rPr lang="zh-CN" altLang="en-US" sz="1600" smtClean="0">
                <a:latin typeface="Arial" pitchFamily="34" charset="0"/>
                <a:cs typeface="Arial" pitchFamily="34" charset="0"/>
              </a:rPr>
              <a:t>明：</a:t>
            </a:r>
            <a:endParaRPr lang="en-US" altLang="zh-CN" sz="1600" smtClean="0">
              <a:latin typeface="Arial" pitchFamily="34" charset="0"/>
              <a:cs typeface="Arial"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itchFamily="34" charset="0"/>
                <a:cs typeface="Arial" pitchFamily="34" charset="0"/>
              </a:rPr>
              <a:t>decode </a:t>
            </a:r>
            <a:r>
              <a:rPr lang="zh-CN" altLang="en-US" sz="1600" smtClean="0">
                <a:latin typeface="Arial" pitchFamily="34" charset="0"/>
                <a:cs typeface="Arial" pitchFamily="34" charset="0"/>
              </a:rPr>
              <a:t>执行分析图 </a:t>
            </a:r>
            <a:r>
              <a:rPr lang="en-US" altLang="zh-CN" sz="1600" smtClean="0">
                <a:latin typeface="Arial" pitchFamily="34" charset="0"/>
                <a:cs typeface="Arial" pitchFamily="34" charset="0"/>
              </a:rPr>
              <a:t>[</a:t>
            </a:r>
            <a:r>
              <a:rPr lang="zh-CN" altLang="en-US" sz="1600">
                <a:latin typeface="Arial" pitchFamily="34" charset="0"/>
                <a:cs typeface="Arial" pitchFamily="34" charset="0"/>
              </a:rPr>
              <a:t>示意图</a:t>
            </a:r>
            <a:r>
              <a:rPr lang="en-US" altLang="zh-CN" sz="1600" smtClean="0">
                <a:latin typeface="Arial" pitchFamily="34" charset="0"/>
                <a:cs typeface="Arial" pitchFamily="34" charset="0"/>
              </a:rPr>
              <a:t>]</a:t>
            </a:r>
          </a:p>
        </p:txBody>
      </p:sp>
      <p:graphicFrame>
        <p:nvGraphicFramePr>
          <p:cNvPr id="4" name="对象 3"/>
          <p:cNvGraphicFramePr>
            <a:graphicFrameLocks noChangeAspect="1"/>
          </p:cNvGraphicFramePr>
          <p:nvPr>
            <p:extLst>
              <p:ext uri="{D42A27DB-BD31-4B8C-83A1-F6EECF244321}">
                <p14:modId xmlns:p14="http://schemas.microsoft.com/office/powerpoint/2010/main" val="113581334"/>
              </p:ext>
            </p:extLst>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4" imgW="2046600" imgH="711360" progId="Package">
                  <p:embed/>
                </p:oleObj>
              </mc:Choice>
              <mc:Fallback>
                <p:oleObj name="包装程序外壳对象" showAsIcon="1" r:id="rId4" imgW="2046600" imgH="711360" progId="Package">
                  <p:embed/>
                  <p:pic>
                    <p:nvPicPr>
                      <p:cNvPr id="0" name=""/>
                      <p:cNvPicPr/>
                      <p:nvPr/>
                    </p:nvPicPr>
                    <p:blipFill>
                      <a:blip r:embed="rId5"/>
                      <a:stretch>
                        <a:fillRect/>
                      </a:stretch>
                    </p:blipFill>
                    <p:spPr>
                      <a:xfrm>
                        <a:off x="6678811" y="4905375"/>
                        <a:ext cx="2046287" cy="711200"/>
                      </a:xfrm>
                      <a:prstGeom prst="rect">
                        <a:avLst/>
                      </a:prstGeom>
                    </p:spPr>
                  </p:pic>
                </p:oleObj>
              </mc:Fallback>
            </mc:AlternateContent>
          </a:graphicData>
        </a:graphic>
      </p:graphicFrame>
    </p:spTree>
    <p:extLst>
      <p:ext uri="{BB962C8B-B14F-4D97-AF65-F5344CB8AC3E}">
        <p14:creationId xmlns:p14="http://schemas.microsoft.com/office/powerpoint/2010/main" val="418092226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r>
              <a:rPr lang="en-US" altLang="zh-CN" smtClean="0"/>
              <a:t/>
            </a:r>
            <a:br>
              <a:rPr lang="en-US" altLang="zh-CN" smtClean="0"/>
            </a:br>
            <a:r>
              <a:rPr lang="zh-CN" altLang="en-US" smtClean="0"/>
              <a:t>客户端发送</a:t>
            </a:r>
            <a:r>
              <a:rPr lang="en-US" altLang="zh-CN" smtClean="0"/>
              <a:t>long -&gt; </a:t>
            </a:r>
            <a:r>
              <a:rPr lang="zh-CN" altLang="en-US" smtClean="0"/>
              <a:t>服务器</a:t>
            </a:r>
            <a:r>
              <a:rPr lang="en-US" altLang="zh-CN" smtClean="0"/>
              <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itchFamily="34" charset="0"/>
              <a:buChar char="•"/>
            </a:pPr>
            <a:endParaRPr lang="en-US" altLang="zh-CN" sz="1400">
              <a:ea typeface="宋体" charset="-122"/>
            </a:endParaRPr>
          </a:p>
          <a:p>
            <a:pPr marL="285750" indent="-285750">
              <a:buFont typeface="Arial"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315815669"/>
              </p:ext>
            </p:extLst>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5" imgW="3750120" imgH="711360" progId="Package">
                  <p:embed/>
                </p:oleObj>
              </mc:Choice>
              <mc:Fallback>
                <p:oleObj name="包装程序外壳对象" showAsIcon="1" r:id="rId5" imgW="3750120" imgH="711360" progId="Package">
                  <p:embed/>
                  <p:pic>
                    <p:nvPicPr>
                      <p:cNvPr id="0" name=""/>
                      <p:cNvPicPr/>
                      <p:nvPr/>
                    </p:nvPicPr>
                    <p:blipFill>
                      <a:blip r:embed="rId6"/>
                      <a:stretch>
                        <a:fillRect/>
                      </a:stretch>
                    </p:blipFill>
                    <p:spPr>
                      <a:xfrm>
                        <a:off x="840904" y="2904219"/>
                        <a:ext cx="3749675" cy="711200"/>
                      </a:xfrm>
                      <a:prstGeom prst="rect">
                        <a:avLst/>
                      </a:prstGeom>
                    </p:spPr>
                  </p:pic>
                </p:oleObj>
              </mc:Fallback>
            </mc:AlternateContent>
          </a:graphicData>
        </a:graphic>
      </p:graphicFrame>
    </p:spTree>
    <p:extLst>
      <p:ext uri="{BB962C8B-B14F-4D97-AF65-F5344CB8AC3E}">
        <p14:creationId xmlns:p14="http://schemas.microsoft.com/office/powerpoint/2010/main" val="39958336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itchFamily="34" charset="0"/>
                <a:cs typeface="Arial" pitchFamily="34" charset="0"/>
              </a:rPr>
              <a:t>public </a:t>
            </a:r>
            <a:r>
              <a:rPr lang="en-US" altLang="zh-CN">
                <a:latin typeface="Arial" pitchFamily="34" charset="0"/>
                <a:cs typeface="Arial" pitchFamily="34" charset="0"/>
              </a:rPr>
              <a:t>abstract class ReplayingDecoder&lt;S&gt; extends </a:t>
            </a:r>
            <a:r>
              <a:rPr lang="en-US" altLang="zh-CN" smtClean="0">
                <a:latin typeface="Arial" pitchFamily="34" charset="0"/>
                <a:cs typeface="Arial" pitchFamily="34" charset="0"/>
              </a:rPr>
              <a:t>ByteToMessageDecoder</a:t>
            </a: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itchFamily="34" charset="0"/>
                <a:cs typeface="Arial" pitchFamily="34" charset="0"/>
              </a:rPr>
              <a:t>应用实例</a:t>
            </a:r>
            <a:r>
              <a:rPr lang="zh-CN" altLang="en-US" b="1" smtClean="0">
                <a:latin typeface="Arial" pitchFamily="34" charset="0"/>
                <a:cs typeface="Arial" pitchFamily="34" charset="0"/>
              </a:rPr>
              <a:t>：</a:t>
            </a:r>
            <a:r>
              <a:rPr lang="zh-CN" altLang="en-US" smtClean="0">
                <a:latin typeface="Arial" pitchFamily="34" charset="0"/>
                <a:cs typeface="Arial" pitchFamily="34" charset="0"/>
              </a:rPr>
              <a:t>使用</a:t>
            </a:r>
            <a:r>
              <a:rPr lang="en-US" altLang="zh-CN" smtClean="0">
                <a:latin typeface="Arial" pitchFamily="34" charset="0"/>
                <a:cs typeface="Arial" pitchFamily="34" charset="0"/>
              </a:rPr>
              <a:t>ReplayingDecoder </a:t>
            </a:r>
            <a:r>
              <a:rPr lang="zh-CN" altLang="en-US" smtClean="0">
                <a:latin typeface="Arial" pitchFamily="34" charset="0"/>
                <a:cs typeface="Arial" pitchFamily="34" charset="0"/>
              </a:rPr>
              <a:t>编写解码器，对前面的案例进行简化 </a:t>
            </a:r>
            <a:r>
              <a:rPr lang="en-US" altLang="zh-CN" smtClean="0">
                <a:latin typeface="Arial" pitchFamily="34" charset="0"/>
                <a:cs typeface="Arial" pitchFamily="34" charset="0"/>
              </a:rPr>
              <a:t>[</a:t>
            </a:r>
            <a:r>
              <a:rPr lang="zh-CN" altLang="en-US" sz="1200" smtClean="0">
                <a:latin typeface="Arial" pitchFamily="34" charset="0"/>
                <a:cs typeface="Arial" pitchFamily="34" charset="0"/>
              </a:rPr>
              <a:t>案例演示</a:t>
            </a:r>
            <a:r>
              <a:rPr lang="en-US" altLang="zh-CN" smtClean="0">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p>
          <a:p>
            <a:pPr marL="285750" indent="-285750">
              <a:buFont typeface="Arial"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itchFamily="34" charset="0"/>
              <a:cs typeface="Arial" pitchFamily="34" charset="0"/>
            </a:endParaRPr>
          </a:p>
        </p:txBody>
      </p:sp>
    </p:spTree>
    <p:extLst>
      <p:ext uri="{BB962C8B-B14F-4D97-AF65-F5344CB8AC3E}">
        <p14:creationId xmlns:p14="http://schemas.microsoft.com/office/powerpoint/2010/main" val="227803755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其它解码器</a:t>
            </a:r>
            <a:endParaRPr lang="en-US" altLang="zh-CN" sz="2000" b="1" smtClean="0">
              <a:solidFill>
                <a:srgbClr val="0070C0"/>
              </a:solidFill>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LineBasedFrameDecoder</a:t>
            </a:r>
            <a:r>
              <a:rPr lang="zh-CN" altLang="en-US" smtClean="0">
                <a:latin typeface="Arial" pitchFamily="34" charset="0"/>
                <a:cs typeface="Arial" pitchFamily="34" charset="0"/>
              </a:rPr>
              <a:t>：这</a:t>
            </a:r>
            <a:r>
              <a:rPr lang="zh-CN" altLang="en-US">
                <a:latin typeface="Arial" pitchFamily="34" charset="0"/>
                <a:cs typeface="Arial" pitchFamily="34" charset="0"/>
              </a:rPr>
              <a:t>个类在</a:t>
            </a:r>
            <a:r>
              <a:rPr lang="en-US" altLang="zh-CN">
                <a:latin typeface="Arial" pitchFamily="34" charset="0"/>
                <a:cs typeface="Arial" pitchFamily="34" charset="0"/>
              </a:rPr>
              <a:t>Netty</a:t>
            </a:r>
            <a:r>
              <a:rPr lang="zh-CN" altLang="en-US">
                <a:latin typeface="Arial" pitchFamily="34" charset="0"/>
                <a:cs typeface="Arial" pitchFamily="34" charset="0"/>
              </a:rPr>
              <a:t>内部也有使用，它使用行尾控制字符（</a:t>
            </a:r>
            <a:r>
              <a:rPr lang="en-US" altLang="zh-CN">
                <a:latin typeface="Arial" pitchFamily="34" charset="0"/>
                <a:cs typeface="Arial" pitchFamily="34" charset="0"/>
              </a:rPr>
              <a:t>\n</a:t>
            </a:r>
            <a:r>
              <a:rPr lang="zh-CN" altLang="en-US">
                <a:latin typeface="Arial" pitchFamily="34" charset="0"/>
                <a:cs typeface="Arial" pitchFamily="34" charset="0"/>
              </a:rPr>
              <a:t>或者</a:t>
            </a:r>
            <a:r>
              <a:rPr lang="en-US" altLang="zh-CN">
                <a:latin typeface="Arial" pitchFamily="34" charset="0"/>
                <a:cs typeface="Arial" pitchFamily="34" charset="0"/>
              </a:rPr>
              <a:t>\r\n</a:t>
            </a:r>
            <a:r>
              <a:rPr lang="zh-CN" altLang="en-US">
                <a:latin typeface="Arial" pitchFamily="34" charset="0"/>
                <a:cs typeface="Arial" pitchFamily="34" charset="0"/>
              </a:rPr>
              <a:t>）作为分隔符来解析数据</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DelimiterBasedFrameDecoder</a:t>
            </a:r>
            <a:r>
              <a:rPr lang="zh-CN" altLang="en-US" smtClean="0">
                <a:latin typeface="Arial" pitchFamily="34" charset="0"/>
                <a:cs typeface="Arial" pitchFamily="34" charset="0"/>
              </a:rPr>
              <a:t>：使</a:t>
            </a:r>
            <a:r>
              <a:rPr lang="zh-CN" altLang="en-US">
                <a:latin typeface="Arial" pitchFamily="34" charset="0"/>
                <a:cs typeface="Arial" pitchFamily="34" charset="0"/>
              </a:rPr>
              <a:t>用自定义的特殊字符作为消息的分隔符。</a:t>
            </a: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HttpObjectDecoder</a:t>
            </a:r>
            <a:r>
              <a:rPr lang="zh-CN" altLang="en-US" smtClean="0">
                <a:latin typeface="Arial" pitchFamily="34" charset="0"/>
                <a:cs typeface="Arial" pitchFamily="34" charset="0"/>
              </a:rPr>
              <a:t>：一</a:t>
            </a:r>
            <a:r>
              <a:rPr lang="zh-CN" altLang="en-US">
                <a:latin typeface="Arial" pitchFamily="34" charset="0"/>
                <a:cs typeface="Arial" pitchFamily="34" charset="0"/>
              </a:rPr>
              <a:t>个</a:t>
            </a:r>
            <a:r>
              <a:rPr lang="en-US" altLang="zh-CN">
                <a:latin typeface="Arial" pitchFamily="34" charset="0"/>
                <a:cs typeface="Arial" pitchFamily="34" charset="0"/>
              </a:rPr>
              <a:t>HTTP</a:t>
            </a:r>
            <a:r>
              <a:rPr lang="zh-CN" altLang="en-US">
                <a:latin typeface="Arial" pitchFamily="34" charset="0"/>
                <a:cs typeface="Arial" pitchFamily="34" charset="0"/>
              </a:rPr>
              <a:t>数据的解码</a:t>
            </a:r>
            <a:r>
              <a:rPr lang="zh-CN" altLang="en-US" smtClean="0">
                <a:latin typeface="Arial" pitchFamily="34" charset="0"/>
                <a:cs typeface="Arial" pitchFamily="34" charset="0"/>
              </a:rPr>
              <a:t>器</a:t>
            </a: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LengthFieldBasedFrameDecoder</a:t>
            </a:r>
            <a:r>
              <a:rPr lang="zh-CN" altLang="en-US" smtClean="0">
                <a:latin typeface="Arial" pitchFamily="34" charset="0"/>
                <a:cs typeface="Arial"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9092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78094"/>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sz="2000" b="1"/>
              <a:t>同</a:t>
            </a:r>
            <a:r>
              <a:rPr lang="zh-CN" altLang="en-US" sz="2000" b="1" smtClean="0"/>
              <a:t>步阻塞</a:t>
            </a:r>
            <a:r>
              <a:rPr lang="zh-CN" altLang="en-US" smtClean="0"/>
              <a:t>，</a:t>
            </a:r>
            <a:r>
              <a:rPr lang="zh-CN" altLang="en-US"/>
              <a:t>服务器实现模式为一个连接一个线程，即客户端有连接请求时服务器端就需要启动一个线程进行处理，如果这个连接不做任何事情会造成不必要的线程开</a:t>
            </a:r>
            <a:r>
              <a:rPr lang="zh-CN" altLang="en-US" smtClean="0"/>
              <a:t>销，</a:t>
            </a:r>
            <a:r>
              <a:rPr lang="zh-CN" altLang="en-US"/>
              <a:t>可以通过</a:t>
            </a:r>
            <a:r>
              <a:rPr lang="zh-CN" altLang="en-US" b="1"/>
              <a:t>线程池机制改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extLst>
      <p:ext uri="{BB962C8B-B14F-4D97-AF65-F5344CB8AC3E}">
        <p14:creationId xmlns:p14="http://schemas.microsoft.com/office/powerpoint/2010/main" val="10721221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itchFamily="34" charset="0"/>
                <a:cs typeface="Arial" pitchFamily="34" charset="0"/>
              </a:rPr>
              <a:t>在</a:t>
            </a:r>
            <a:r>
              <a:rPr lang="en-US" altLang="zh-CN" smtClean="0">
                <a:latin typeface="Arial" pitchFamily="34" charset="0"/>
                <a:cs typeface="Arial" pitchFamily="34" charset="0"/>
              </a:rPr>
              <a:t>Maven </a:t>
            </a:r>
            <a:r>
              <a:rPr lang="zh-CN" altLang="en-US" smtClean="0">
                <a:latin typeface="Arial" pitchFamily="34" charset="0"/>
                <a:cs typeface="Arial" pitchFamily="34" charset="0"/>
              </a:rPr>
              <a:t>中添加对</a:t>
            </a:r>
            <a:r>
              <a:rPr lang="en-US" altLang="zh-CN" smtClean="0">
                <a:latin typeface="Arial" pitchFamily="34" charset="0"/>
                <a:cs typeface="Arial" pitchFamily="34" charset="0"/>
              </a:rPr>
              <a:t>Log4j</a:t>
            </a:r>
            <a:r>
              <a:rPr lang="zh-CN" altLang="en-US" smtClean="0">
                <a:latin typeface="Arial" pitchFamily="34" charset="0"/>
                <a:cs typeface="Arial" pitchFamily="34" charset="0"/>
              </a:rPr>
              <a:t>的依赖 在 </a:t>
            </a:r>
            <a:r>
              <a:rPr lang="en-US" altLang="zh-CN" smtClean="0">
                <a:latin typeface="Arial" pitchFamily="34" charset="0"/>
                <a:cs typeface="Arial" pitchFamily="34" charset="0"/>
              </a:rPr>
              <a:t>pom.xml</a:t>
            </a: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配置 </a:t>
            </a:r>
            <a:r>
              <a:rPr lang="en-US" altLang="zh-CN" smtClean="0">
                <a:latin typeface="Arial" pitchFamily="34" charset="0"/>
                <a:cs typeface="Arial" pitchFamily="34" charset="0"/>
              </a:rPr>
              <a:t>Log4j , </a:t>
            </a:r>
            <a:r>
              <a:rPr lang="zh-CN" altLang="en-US" smtClean="0">
                <a:latin typeface="Arial" pitchFamily="34" charset="0"/>
                <a:cs typeface="Arial" pitchFamily="34" charset="0"/>
              </a:rPr>
              <a:t>在 </a:t>
            </a:r>
            <a:r>
              <a:rPr lang="en-US" altLang="zh-CN" smtClean="0">
                <a:latin typeface="Arial" pitchFamily="34" charset="0"/>
                <a:cs typeface="Arial" pitchFamily="34" charset="0"/>
              </a:rPr>
              <a:t>resources/log4j.properties</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演</a:t>
            </a:r>
            <a:r>
              <a:rPr lang="zh-CN" altLang="en-US" smtClean="0">
                <a:latin typeface="Arial" pitchFamily="34" charset="0"/>
                <a:cs typeface="Arial"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p>
          <a:p>
            <a:r>
              <a:rPr lang="en-US" altLang="zh-CN" sz="1000"/>
              <a:t>            &lt;groupId&gt;log4j&lt;/groupId&gt;</a:t>
            </a:r>
          </a:p>
          <a:p>
            <a:r>
              <a:rPr lang="en-US" altLang="zh-CN" sz="1000"/>
              <a:t>            &lt;artifactId&gt;log4j&lt;/artifactId&gt;</a:t>
            </a:r>
          </a:p>
          <a:p>
            <a:r>
              <a:rPr lang="en-US" altLang="zh-CN" sz="1000"/>
              <a:t>            &lt;version&gt;1.2.17&lt;/version&gt;</a:t>
            </a:r>
          </a:p>
          <a:p>
            <a:r>
              <a:rPr lang="en-US" altLang="zh-CN" sz="1000"/>
              <a:t>        &lt;/dependency&gt;</a:t>
            </a:r>
          </a:p>
          <a:p>
            <a:r>
              <a:rPr lang="en-US" altLang="zh-CN" sz="1000"/>
              <a:t>        &lt;dependency&gt;</a:t>
            </a:r>
          </a:p>
          <a:p>
            <a:r>
              <a:rPr lang="en-US" altLang="zh-CN" sz="1000"/>
              <a:t>            &lt;groupId&gt;org.slf4j&lt;/groupId&gt;</a:t>
            </a:r>
          </a:p>
          <a:p>
            <a:r>
              <a:rPr lang="en-US" altLang="zh-CN" sz="1000"/>
              <a:t>            &lt;artifactId&gt;slf4j-api&lt;/artifactId&gt;</a:t>
            </a:r>
          </a:p>
          <a:p>
            <a:r>
              <a:rPr lang="en-US" altLang="zh-CN" sz="1000"/>
              <a:t>            &lt;version&gt;1.7.25&lt;/version&gt;</a:t>
            </a:r>
          </a:p>
          <a:p>
            <a:r>
              <a:rPr lang="en-US" altLang="zh-CN" sz="1000"/>
              <a:t>        &lt;/dependency&gt;</a:t>
            </a:r>
          </a:p>
          <a:p>
            <a:r>
              <a:rPr lang="en-US" altLang="zh-CN" sz="1000"/>
              <a:t>        &lt;dependency&gt;</a:t>
            </a:r>
          </a:p>
          <a:p>
            <a:r>
              <a:rPr lang="en-US" altLang="zh-CN" sz="1000"/>
              <a:t>            &lt;groupId&gt;org.slf4j&lt;/groupId&gt;</a:t>
            </a:r>
          </a:p>
          <a:p>
            <a:r>
              <a:rPr lang="en-US" altLang="zh-CN" sz="1000"/>
              <a:t>            &lt;artifactId&gt;slf4j-log4j12&lt;/artifactId&gt;</a:t>
            </a:r>
          </a:p>
          <a:p>
            <a:r>
              <a:rPr lang="en-US" altLang="zh-CN" sz="1000"/>
              <a:t>            &lt;version&gt;1.7.25&lt;/version&gt;</a:t>
            </a:r>
          </a:p>
          <a:p>
            <a:r>
              <a:rPr lang="en-US" altLang="zh-CN" sz="1000"/>
              <a:t>            &lt;scope&gt;test&lt;/scope&gt;</a:t>
            </a:r>
          </a:p>
          <a:p>
            <a:r>
              <a:rPr lang="en-US" altLang="zh-CN" sz="1000"/>
              <a:t>        &lt;/dependency&gt;</a:t>
            </a:r>
          </a:p>
          <a:p>
            <a:r>
              <a:rPr lang="en-US" altLang="zh-CN" sz="1000"/>
              <a:t>        &lt;dependency&gt;</a:t>
            </a:r>
          </a:p>
          <a:p>
            <a:r>
              <a:rPr lang="en-US" altLang="zh-CN" sz="1000"/>
              <a:t>            &lt;groupId&gt;org.slf4j&lt;/groupId&gt;</a:t>
            </a:r>
          </a:p>
          <a:p>
            <a:r>
              <a:rPr lang="en-US" altLang="zh-CN" sz="1000"/>
              <a:t>            &lt;artifactId&gt;slf4j-simple&lt;/artifactId&gt;</a:t>
            </a:r>
          </a:p>
          <a:p>
            <a:r>
              <a:rPr lang="en-US" altLang="zh-CN" sz="1000"/>
              <a:t>            &lt;version&gt;1.7.25&lt;/version&gt;</a:t>
            </a:r>
          </a:p>
          <a:p>
            <a:r>
              <a:rPr lang="en-US" altLang="zh-CN" sz="1000"/>
              <a:t>            &lt;scope&gt;test&lt;/scope&gt;</a:t>
            </a:r>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itchFamily="34" charset="0"/>
                <a:cs typeface="Arial" pitchFamily="34" charset="0"/>
              </a:rPr>
              <a:t>?</a:t>
            </a:r>
          </a:p>
        </p:txBody>
      </p:sp>
      <p:pic>
        <p:nvPicPr>
          <p:cNvPr id="2252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769697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extLst>
      <p:ext uri="{BB962C8B-B14F-4D97-AF65-F5344CB8AC3E}">
        <p14:creationId xmlns:p14="http://schemas.microsoft.com/office/powerpoint/2010/main" val="25435776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itchFamily="34" charset="0"/>
                <a:cs typeface="Arial" pitchFamily="34" charset="0"/>
              </a:rPr>
              <a:t>TCP</a:t>
            </a:r>
            <a:r>
              <a:rPr lang="zh-CN" altLang="en-US" smtClean="0">
                <a:latin typeface="Arial" pitchFamily="34" charset="0"/>
                <a:cs typeface="Arial" pitchFamily="34" charset="0"/>
              </a:rPr>
              <a:t>是</a:t>
            </a:r>
            <a:r>
              <a:rPr lang="zh-CN" altLang="en-US">
                <a:latin typeface="Arial" pitchFamily="34" charset="0"/>
                <a:cs typeface="Arial" pitchFamily="34" charset="0"/>
              </a:rPr>
              <a:t>面向连接的，面向流的，提供高可靠性服务。收发两端（客户端和服务器端）都要有一一成对的</a:t>
            </a:r>
            <a:r>
              <a:rPr lang="en-US" altLang="zh-CN">
                <a:latin typeface="Arial" pitchFamily="34" charset="0"/>
                <a:cs typeface="Arial" pitchFamily="34" charset="0"/>
              </a:rPr>
              <a:t>socket</a:t>
            </a:r>
            <a:r>
              <a:rPr lang="zh-CN" altLang="en-US">
                <a:latin typeface="Arial" pitchFamily="34" charset="0"/>
                <a:cs typeface="Arial" pitchFamily="34" charset="0"/>
              </a:rPr>
              <a:t>，因此，发送端为了将多</a:t>
            </a:r>
            <a:r>
              <a:rPr lang="zh-CN" altLang="en-US" smtClean="0">
                <a:latin typeface="Arial" pitchFamily="34" charset="0"/>
                <a:cs typeface="Arial" pitchFamily="34" charset="0"/>
              </a:rPr>
              <a:t>个</a:t>
            </a:r>
            <a:r>
              <a:rPr lang="zh-CN" altLang="en-US">
                <a:latin typeface="Arial" pitchFamily="34" charset="0"/>
                <a:cs typeface="Arial" pitchFamily="34" charset="0"/>
              </a:rPr>
              <a:t>发给</a:t>
            </a:r>
            <a:r>
              <a:rPr lang="zh-CN" altLang="en-US" smtClean="0">
                <a:latin typeface="Arial" pitchFamily="34" charset="0"/>
                <a:cs typeface="Arial" pitchFamily="34" charset="0"/>
              </a:rPr>
              <a:t>接</a:t>
            </a:r>
            <a:r>
              <a:rPr lang="zh-CN" altLang="en-US">
                <a:latin typeface="Arial" pitchFamily="34" charset="0"/>
                <a:cs typeface="Arial" pitchFamily="34" charset="0"/>
              </a:rPr>
              <a:t>收端的包，更有效的</a:t>
            </a:r>
            <a:r>
              <a:rPr lang="zh-CN" altLang="en-US" smtClean="0">
                <a:latin typeface="Arial" pitchFamily="34" charset="0"/>
                <a:cs typeface="Arial" pitchFamily="34" charset="0"/>
              </a:rPr>
              <a:t>发给对</a:t>
            </a:r>
            <a:r>
              <a:rPr lang="zh-CN" altLang="en-US">
                <a:latin typeface="Arial" pitchFamily="34" charset="0"/>
                <a:cs typeface="Arial" pitchFamily="34" charset="0"/>
              </a:rPr>
              <a:t>方，使用了优化方法（</a:t>
            </a:r>
            <a:r>
              <a:rPr lang="en-US" altLang="zh-CN">
                <a:latin typeface="Arial" pitchFamily="34" charset="0"/>
                <a:cs typeface="Arial" pitchFamily="34" charset="0"/>
              </a:rPr>
              <a:t>Nagle</a:t>
            </a:r>
            <a:r>
              <a:rPr lang="zh-CN" altLang="en-US">
                <a:latin typeface="Arial" pitchFamily="34" charset="0"/>
                <a:cs typeface="Arial" pitchFamily="34" charset="0"/>
              </a:rPr>
              <a:t>算法），将多次间隔较小且数据量小的数据，合并成一个大的数据块，然后进行封包</a:t>
            </a:r>
            <a:r>
              <a:rPr lang="zh-CN" altLang="en-US" smtClean="0">
                <a:latin typeface="Arial" pitchFamily="34" charset="0"/>
                <a:cs typeface="Arial" pitchFamily="34" charset="0"/>
              </a:rPr>
              <a:t>。这样做虽然提高了效率，但是接</a:t>
            </a:r>
            <a:r>
              <a:rPr lang="zh-CN" altLang="en-US">
                <a:latin typeface="Arial" pitchFamily="34" charset="0"/>
                <a:cs typeface="Arial" pitchFamily="34" charset="0"/>
              </a:rPr>
              <a:t>收</a:t>
            </a:r>
            <a:r>
              <a:rPr lang="zh-CN" altLang="en-US" smtClean="0">
                <a:latin typeface="Arial" pitchFamily="34" charset="0"/>
                <a:cs typeface="Arial" pitchFamily="34" charset="0"/>
              </a:rPr>
              <a:t>端就</a:t>
            </a:r>
            <a:r>
              <a:rPr lang="zh-CN" altLang="en-US">
                <a:latin typeface="Arial" pitchFamily="34" charset="0"/>
                <a:cs typeface="Arial" pitchFamily="34" charset="0"/>
              </a:rPr>
              <a:t>难于分</a:t>
            </a:r>
            <a:r>
              <a:rPr lang="zh-CN" altLang="en-US" smtClean="0">
                <a:latin typeface="Arial" pitchFamily="34" charset="0"/>
                <a:cs typeface="Arial" pitchFamily="34" charset="0"/>
              </a:rPr>
              <a:t>辨出完整的数据包了，因为</a:t>
            </a:r>
            <a:r>
              <a:rPr lang="zh-CN" altLang="en-US" b="1" smtClean="0">
                <a:solidFill>
                  <a:srgbClr val="DA0000"/>
                </a:solidFill>
                <a:latin typeface="Arial" pitchFamily="34" charset="0"/>
                <a:cs typeface="Arial" pitchFamily="34" charset="0"/>
              </a:rPr>
              <a:t>面</a:t>
            </a:r>
            <a:r>
              <a:rPr lang="zh-CN" altLang="en-US" b="1">
                <a:solidFill>
                  <a:srgbClr val="DA0000"/>
                </a:solidFill>
                <a:latin typeface="Arial" pitchFamily="34" charset="0"/>
                <a:cs typeface="Arial" pitchFamily="34" charset="0"/>
              </a:rPr>
              <a:t>向流的通信是无消息保护边界</a:t>
            </a:r>
            <a:r>
              <a:rPr lang="zh-CN" altLang="en-US">
                <a:latin typeface="Arial" pitchFamily="34" charset="0"/>
                <a:cs typeface="Arial" pitchFamily="34" charset="0"/>
              </a:rPr>
              <a:t>的</a:t>
            </a: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由于</a:t>
            </a:r>
            <a:r>
              <a:rPr lang="en-US" altLang="zh-CN" smtClean="0">
                <a:latin typeface="Arial" pitchFamily="34" charset="0"/>
                <a:cs typeface="Arial" pitchFamily="34" charset="0"/>
              </a:rPr>
              <a:t>TCP</a:t>
            </a:r>
            <a:r>
              <a:rPr lang="zh-CN" altLang="en-US">
                <a:latin typeface="Arial" pitchFamily="34" charset="0"/>
                <a:cs typeface="Arial" pitchFamily="34" charset="0"/>
              </a:rPr>
              <a:t>无消息保护边界</a:t>
            </a:r>
            <a:r>
              <a:rPr lang="en-US" altLang="zh-CN">
                <a:latin typeface="Arial" pitchFamily="34" charset="0"/>
                <a:cs typeface="Arial" pitchFamily="34" charset="0"/>
              </a:rPr>
              <a:t>, </a:t>
            </a:r>
            <a:r>
              <a:rPr lang="zh-CN" altLang="en-US">
                <a:latin typeface="Arial" pitchFamily="34" charset="0"/>
                <a:cs typeface="Arial" pitchFamily="34" charset="0"/>
              </a:rPr>
              <a:t>需要</a:t>
            </a:r>
            <a:r>
              <a:rPr lang="zh-CN" altLang="en-US" smtClean="0">
                <a:latin typeface="Arial" pitchFamily="34" charset="0"/>
                <a:cs typeface="Arial" pitchFamily="34" charset="0"/>
              </a:rPr>
              <a:t>在接</a:t>
            </a:r>
            <a:r>
              <a:rPr lang="zh-CN" altLang="en-US">
                <a:latin typeface="Arial" pitchFamily="34" charset="0"/>
                <a:cs typeface="Arial" pitchFamily="34" charset="0"/>
              </a:rPr>
              <a:t>收端处理消息边界问题，也就是我们所说的粘包、拆包问</a:t>
            </a:r>
            <a:r>
              <a:rPr lang="zh-CN" altLang="en-US" smtClean="0">
                <a:latin typeface="Arial" pitchFamily="34" charset="0"/>
                <a:cs typeface="Arial" pitchFamily="34" charset="0"/>
              </a:rPr>
              <a:t>题</a:t>
            </a:r>
            <a:r>
              <a:rPr lang="en-US" altLang="zh-CN" smtClean="0">
                <a:latin typeface="Arial" pitchFamily="34" charset="0"/>
                <a:cs typeface="Arial" pitchFamily="34" charset="0"/>
              </a:rPr>
              <a:t>, </a:t>
            </a:r>
            <a:r>
              <a:rPr lang="zh-CN" altLang="en-US" smtClean="0">
                <a:latin typeface="Arial" pitchFamily="34" charset="0"/>
                <a:cs typeface="Arial" pitchFamily="34" charset="0"/>
              </a:rPr>
              <a:t>看一张图</a:t>
            </a: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66964710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itchFamily="34" charset="0"/>
                <a:cs typeface="Arial" pitchFamily="34" charset="0"/>
              </a:rPr>
              <a:t>TCP</a:t>
            </a:r>
            <a:r>
              <a:rPr lang="zh-CN" altLang="en-US">
                <a:latin typeface="Arial" pitchFamily="34" charset="0"/>
                <a:cs typeface="Arial" pitchFamily="34" charset="0"/>
              </a:rPr>
              <a:t>粘包、拆包图解</a:t>
            </a: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extLst>
      <p:ext uri="{BB962C8B-B14F-4D97-AF65-F5344CB8AC3E}">
        <p14:creationId xmlns:p14="http://schemas.microsoft.com/office/powerpoint/2010/main" val="362210362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itchFamily="34" charset="0"/>
              <a:cs typeface="Arial" pitchFamily="34" charset="0"/>
            </a:endParaRPr>
          </a:p>
          <a:p>
            <a:r>
              <a:rPr lang="zh-CN" altLang="en-US" smtClean="0">
                <a:latin typeface="Arial" pitchFamily="34" charset="0"/>
                <a:cs typeface="Arial" pitchFamily="34" charset="0"/>
              </a:rPr>
              <a:t>在编写</a:t>
            </a:r>
            <a:r>
              <a:rPr lang="en-US" altLang="zh-CN" smtClean="0">
                <a:latin typeface="Arial" pitchFamily="34" charset="0"/>
                <a:cs typeface="Arial" pitchFamily="34" charset="0"/>
              </a:rPr>
              <a:t>Netty </a:t>
            </a:r>
            <a:r>
              <a:rPr lang="zh-CN" altLang="en-US" smtClean="0">
                <a:latin typeface="Arial" pitchFamily="34" charset="0"/>
                <a:cs typeface="Arial" pitchFamily="34" charset="0"/>
              </a:rPr>
              <a:t>程序时，如果没有做处理，就会发生</a:t>
            </a:r>
            <a:r>
              <a:rPr lang="zh-CN" altLang="en-US">
                <a:latin typeface="Arial" pitchFamily="34" charset="0"/>
                <a:cs typeface="Arial" pitchFamily="34" charset="0"/>
              </a:rPr>
              <a:t>粘包和拆</a:t>
            </a:r>
            <a:r>
              <a:rPr lang="zh-CN" altLang="en-US" smtClean="0">
                <a:latin typeface="Arial" pitchFamily="34" charset="0"/>
                <a:cs typeface="Arial" pitchFamily="34" charset="0"/>
              </a:rPr>
              <a:t>包的问题</a:t>
            </a: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a:p>
            <a:r>
              <a:rPr lang="zh-CN" altLang="en-US" b="1" smtClean="0">
                <a:latin typeface="Arial" pitchFamily="34" charset="0"/>
                <a:cs typeface="Arial" pitchFamily="34" charset="0"/>
              </a:rPr>
              <a:t>看一个具体的实例</a:t>
            </a:r>
            <a:r>
              <a:rPr lang="en-US" altLang="zh-CN" smtClean="0">
                <a:latin typeface="Arial" pitchFamily="34" charset="0"/>
                <a:cs typeface="Arial" pitchFamily="34" charset="0"/>
              </a:rPr>
              <a:t>: </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217608285"/>
              </p:ext>
            </p:extLst>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4" imgW="610200" imgH="711360" progId="Package">
                  <p:embed/>
                </p:oleObj>
              </mc:Choice>
              <mc:Fallback>
                <p:oleObj name="包装程序外壳对象" showAsIcon="1" r:id="rId4" imgW="610200" imgH="711360" progId="Package">
                  <p:embed/>
                  <p:pic>
                    <p:nvPicPr>
                      <p:cNvPr id="0" name=""/>
                      <p:cNvPicPr/>
                      <p:nvPr/>
                    </p:nvPicPr>
                    <p:blipFill>
                      <a:blip r:embed="rId5"/>
                      <a:stretch>
                        <a:fillRect/>
                      </a:stretch>
                    </p:blipFill>
                    <p:spPr>
                      <a:xfrm>
                        <a:off x="691136" y="3676451"/>
                        <a:ext cx="609600" cy="711200"/>
                      </a:xfrm>
                      <a:prstGeom prst="rect">
                        <a:avLst/>
                      </a:prstGeom>
                    </p:spPr>
                  </p:pic>
                </p:oleObj>
              </mc:Fallback>
            </mc:AlternateContent>
          </a:graphicData>
        </a:graphic>
      </p:graphicFrame>
    </p:spTree>
    <p:extLst>
      <p:ext uri="{BB962C8B-B14F-4D97-AF65-F5344CB8AC3E}">
        <p14:creationId xmlns:p14="http://schemas.microsoft.com/office/powerpoint/2010/main" val="158456091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使用自定义协议 </a:t>
            </a:r>
            <a:r>
              <a:rPr lang="en-US" altLang="zh-CN" smtClean="0">
                <a:latin typeface="Arial" pitchFamily="34" charset="0"/>
                <a:cs typeface="Arial" pitchFamily="34" charset="0"/>
              </a:rPr>
              <a:t>+ </a:t>
            </a:r>
            <a:r>
              <a:rPr lang="zh-CN" altLang="en-US" smtClean="0">
                <a:latin typeface="Arial" pitchFamily="34" charset="0"/>
                <a:cs typeface="Arial" pitchFamily="34" charset="0"/>
              </a:rPr>
              <a:t>编解码器 来解决</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关键就是要解决 </a:t>
            </a:r>
            <a:r>
              <a:rPr lang="zh-CN" altLang="en-US" b="1">
                <a:solidFill>
                  <a:srgbClr val="DA0000"/>
                </a:solidFill>
                <a:latin typeface="Arial" pitchFamily="34" charset="0"/>
                <a:cs typeface="Arial" pitchFamily="34" charset="0"/>
              </a:rPr>
              <a:t>服</a:t>
            </a:r>
            <a:r>
              <a:rPr lang="zh-CN" altLang="en-US" b="1" smtClean="0">
                <a:solidFill>
                  <a:srgbClr val="DA0000"/>
                </a:solidFill>
                <a:latin typeface="Arial" pitchFamily="34" charset="0"/>
                <a:cs typeface="Arial" pitchFamily="34" charset="0"/>
              </a:rPr>
              <a:t>务器端每次读取数据长度的问题</a:t>
            </a:r>
            <a:r>
              <a:rPr lang="en-US" altLang="zh-CN" smtClean="0">
                <a:latin typeface="Arial" pitchFamily="34" charset="0"/>
                <a:cs typeface="Arial" pitchFamily="34" charset="0"/>
              </a:rPr>
              <a:t>, </a:t>
            </a:r>
            <a:r>
              <a:rPr lang="zh-CN" altLang="en-US">
                <a:latin typeface="Arial" pitchFamily="34" charset="0"/>
                <a:cs typeface="Arial" pitchFamily="34" charset="0"/>
              </a:rPr>
              <a:t>这</a:t>
            </a:r>
            <a:r>
              <a:rPr lang="zh-CN" altLang="en-US" smtClean="0">
                <a:latin typeface="Arial" pitchFamily="34" charset="0"/>
                <a:cs typeface="Arial" pitchFamily="34" charset="0"/>
              </a:rPr>
              <a:t>个问题解决，就不会出现服务器多读或少读数据的问题，从而避免的</a:t>
            </a:r>
            <a:r>
              <a:rPr lang="en-US" altLang="zh-CN" smtClean="0">
                <a:latin typeface="Arial" pitchFamily="34" charset="0"/>
                <a:cs typeface="Arial" pitchFamily="34" charset="0"/>
              </a:rPr>
              <a:t>TCP </a:t>
            </a:r>
            <a:r>
              <a:rPr lang="zh-CN" altLang="en-US" smtClean="0">
                <a:latin typeface="Arial" pitchFamily="34" charset="0"/>
                <a:cs typeface="Arial" pitchFamily="34" charset="0"/>
              </a:rPr>
              <a:t>粘包、拆包 。</a:t>
            </a: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a:p>
            <a:endParaRPr lang="en-US" altLang="zh-CN" b="1" smtClean="0">
              <a:latin typeface="Arial" pitchFamily="34" charset="0"/>
              <a:cs typeface="Arial" pitchFamily="34" charset="0"/>
            </a:endParaRPr>
          </a:p>
          <a:p>
            <a:r>
              <a:rPr lang="zh-CN" altLang="en-US" b="1" smtClean="0">
                <a:latin typeface="Arial" pitchFamily="34" charset="0"/>
                <a:cs typeface="Arial" pitchFamily="34" charset="0"/>
              </a:rPr>
              <a:t>看一个具体的实例</a:t>
            </a:r>
            <a:r>
              <a:rPr lang="en-US" altLang="zh-CN" b="1"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要</a:t>
            </a:r>
            <a:r>
              <a:rPr lang="zh-CN" altLang="en-US" smtClean="0">
                <a:latin typeface="Arial" pitchFamily="34" charset="0"/>
                <a:cs typeface="Arial" pitchFamily="34" charset="0"/>
              </a:rPr>
              <a:t>求客户端发送 </a:t>
            </a:r>
            <a:r>
              <a:rPr lang="en-US" altLang="zh-CN" smtClean="0">
                <a:latin typeface="Arial" pitchFamily="34" charset="0"/>
                <a:cs typeface="Arial" pitchFamily="34" charset="0"/>
              </a:rPr>
              <a:t>5 </a:t>
            </a:r>
            <a:r>
              <a:rPr lang="zh-CN" altLang="en-US" smtClean="0">
                <a:latin typeface="Arial" pitchFamily="34" charset="0"/>
                <a:cs typeface="Arial" pitchFamily="34" charset="0"/>
              </a:rPr>
              <a:t>个 </a:t>
            </a:r>
            <a:r>
              <a:rPr lang="en-US" altLang="zh-CN" smtClean="0">
                <a:latin typeface="Arial" pitchFamily="34" charset="0"/>
                <a:cs typeface="Arial" pitchFamily="34" charset="0"/>
              </a:rPr>
              <a:t>Message </a:t>
            </a:r>
            <a:r>
              <a:rPr lang="zh-CN" altLang="en-US" smtClean="0">
                <a:latin typeface="Arial" pitchFamily="34" charset="0"/>
                <a:cs typeface="Arial" pitchFamily="34" charset="0"/>
              </a:rPr>
              <a:t>对象</a:t>
            </a:r>
            <a:r>
              <a:rPr lang="en-US" altLang="zh-CN" smtClean="0">
                <a:latin typeface="Arial" pitchFamily="34" charset="0"/>
                <a:cs typeface="Arial" pitchFamily="34" charset="0"/>
              </a:rPr>
              <a:t>, </a:t>
            </a:r>
            <a:r>
              <a:rPr lang="zh-CN" altLang="en-US" smtClean="0">
                <a:latin typeface="Arial" pitchFamily="34" charset="0"/>
                <a:cs typeface="Arial" pitchFamily="34" charset="0"/>
              </a:rPr>
              <a:t>客户端每次发送一个 </a:t>
            </a:r>
            <a:r>
              <a:rPr lang="en-US" altLang="zh-CN" smtClean="0">
                <a:latin typeface="Arial" pitchFamily="34" charset="0"/>
                <a:cs typeface="Arial" pitchFamily="34" charset="0"/>
              </a:rPr>
              <a:t>Message </a:t>
            </a:r>
            <a:r>
              <a:rPr lang="zh-CN" altLang="en-US" smtClean="0">
                <a:latin typeface="Arial" pitchFamily="34" charset="0"/>
                <a:cs typeface="Arial" pitchFamily="34" charset="0"/>
              </a:rPr>
              <a:t>对象</a:t>
            </a:r>
            <a:endParaRPr lang="en-US" altLang="zh-CN" smtClean="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服务</a:t>
            </a:r>
            <a:r>
              <a:rPr lang="zh-CN" altLang="en-US" smtClean="0">
                <a:latin typeface="Arial" pitchFamily="34" charset="0"/>
                <a:cs typeface="Arial" pitchFamily="34" charset="0"/>
              </a:rPr>
              <a:t>器端每次接收一个</a:t>
            </a:r>
            <a:r>
              <a:rPr lang="en-US" altLang="zh-CN" smtClean="0">
                <a:latin typeface="Arial" pitchFamily="34" charset="0"/>
                <a:cs typeface="Arial" pitchFamily="34" charset="0"/>
              </a:rPr>
              <a:t>Message, </a:t>
            </a:r>
            <a:r>
              <a:rPr lang="zh-CN" altLang="en-US" smtClean="0">
                <a:latin typeface="Arial" pitchFamily="34" charset="0"/>
                <a:cs typeface="Arial" pitchFamily="34" charset="0"/>
              </a:rPr>
              <a:t>分</a:t>
            </a:r>
            <a:r>
              <a:rPr lang="en-US" altLang="zh-CN" smtClean="0">
                <a:latin typeface="Arial" pitchFamily="34" charset="0"/>
                <a:cs typeface="Arial" pitchFamily="34" charset="0"/>
              </a:rPr>
              <a:t>5</a:t>
            </a:r>
            <a:r>
              <a:rPr lang="zh-CN" altLang="en-US" smtClean="0">
                <a:latin typeface="Arial" pitchFamily="34" charset="0"/>
                <a:cs typeface="Arial" pitchFamily="34" charset="0"/>
              </a:rPr>
              <a:t>次进行解码， 每读取到 一个</a:t>
            </a:r>
            <a:r>
              <a:rPr lang="en-US" altLang="zh-CN" smtClean="0">
                <a:latin typeface="Arial" pitchFamily="34" charset="0"/>
                <a:cs typeface="Arial" pitchFamily="34" charset="0"/>
              </a:rPr>
              <a:t>Message , </a:t>
            </a:r>
            <a:r>
              <a:rPr lang="zh-CN" altLang="en-US" smtClean="0">
                <a:latin typeface="Arial" pitchFamily="34" charset="0"/>
                <a:cs typeface="Arial" pitchFamily="34" charset="0"/>
              </a:rPr>
              <a:t>会回复一个</a:t>
            </a:r>
            <a:r>
              <a:rPr lang="en-US" altLang="zh-CN" smtClean="0">
                <a:latin typeface="Arial" pitchFamily="34" charset="0"/>
                <a:cs typeface="Arial" pitchFamily="34" charset="0"/>
              </a:rPr>
              <a:t>Message </a:t>
            </a:r>
            <a:r>
              <a:rPr lang="zh-CN" altLang="en-US" smtClean="0">
                <a:latin typeface="Arial" pitchFamily="34" charset="0"/>
                <a:cs typeface="Arial" pitchFamily="34" charset="0"/>
              </a:rPr>
              <a:t>对象 给客户端</a:t>
            </a:r>
            <a:r>
              <a:rPr lang="en-US" altLang="zh-CN" smtClean="0">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extLst>
              <p:ext uri="{D42A27DB-BD31-4B8C-83A1-F6EECF244321}">
                <p14:modId xmlns:p14="http://schemas.microsoft.com/office/powerpoint/2010/main" val="4294212966"/>
              </p:ext>
            </p:extLst>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4" imgW="1411200" imgH="711360" progId="Package">
                  <p:embed/>
                </p:oleObj>
              </mc:Choice>
              <mc:Fallback>
                <p:oleObj name="包装程序外壳对象" showAsIcon="1" r:id="rId4" imgW="1411200" imgH="711360" progId="Package">
                  <p:embed/>
                  <p:pic>
                    <p:nvPicPr>
                      <p:cNvPr id="0" name=""/>
                      <p:cNvPicPr/>
                      <p:nvPr/>
                    </p:nvPicPr>
                    <p:blipFill>
                      <a:blip r:embed="rId5"/>
                      <a:stretch>
                        <a:fillRect/>
                      </a:stretch>
                    </p:blipFill>
                    <p:spPr>
                      <a:xfrm>
                        <a:off x="8159248" y="4401528"/>
                        <a:ext cx="1411287" cy="711200"/>
                      </a:xfrm>
                      <a:prstGeom prst="rect">
                        <a:avLst/>
                      </a:prstGeom>
                    </p:spPr>
                  </p:pic>
                </p:oleObj>
              </mc:Fallback>
            </mc:AlternateContent>
          </a:graphicData>
        </a:graphic>
      </p:graphicFrame>
    </p:spTree>
    <p:extLst>
      <p:ext uri="{BB962C8B-B14F-4D97-AF65-F5344CB8AC3E}">
        <p14:creationId xmlns:p14="http://schemas.microsoft.com/office/powerpoint/2010/main" val="120159085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extLst>
      <p:ext uri="{BB962C8B-B14F-4D97-AF65-F5344CB8AC3E}">
        <p14:creationId xmlns:p14="http://schemas.microsoft.com/office/powerpoint/2010/main" val="282462101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只有看过</a:t>
            </a:r>
            <a:r>
              <a:rPr lang="en-US" altLang="zh-CN" smtClean="0">
                <a:latin typeface="Arial" pitchFamily="34" charset="0"/>
                <a:cs typeface="Arial" pitchFamily="34" charset="0"/>
              </a:rPr>
              <a:t>Netty</a:t>
            </a:r>
            <a:r>
              <a:rPr lang="zh-CN" altLang="en-US" smtClean="0">
                <a:latin typeface="Arial" pitchFamily="34" charset="0"/>
                <a:cs typeface="Arial" pitchFamily="34" charset="0"/>
              </a:rPr>
              <a:t>源</a:t>
            </a:r>
            <a:r>
              <a:rPr lang="zh-CN" altLang="en-US">
                <a:latin typeface="Arial" pitchFamily="34" charset="0"/>
                <a:cs typeface="Arial" pitchFamily="34" charset="0"/>
              </a:rPr>
              <a:t>码，才能说</a:t>
            </a:r>
            <a:r>
              <a:rPr lang="zh-CN" altLang="en-US" smtClean="0">
                <a:latin typeface="Arial" pitchFamily="34" charset="0"/>
                <a:cs typeface="Arial" pitchFamily="34" charset="0"/>
              </a:rPr>
              <a:t>是</a:t>
            </a:r>
            <a:r>
              <a:rPr lang="zh-CN" altLang="en-US">
                <a:latin typeface="Arial" pitchFamily="34" charset="0"/>
                <a:cs typeface="Arial" pitchFamily="34" charset="0"/>
              </a:rPr>
              <a:t>真</a:t>
            </a:r>
            <a:r>
              <a:rPr lang="zh-CN" altLang="en-US" smtClean="0">
                <a:latin typeface="Arial" pitchFamily="34" charset="0"/>
                <a:cs typeface="Arial" pitchFamily="34" charset="0"/>
              </a:rPr>
              <a:t>的掌握了</a:t>
            </a:r>
            <a:r>
              <a:rPr lang="en-US" altLang="zh-CN" smtClean="0">
                <a:latin typeface="Arial" pitchFamily="34" charset="0"/>
                <a:cs typeface="Arial" pitchFamily="34" charset="0"/>
              </a:rPr>
              <a:t>Netty</a:t>
            </a:r>
            <a:r>
              <a:rPr lang="zh-CN" altLang="en-US" smtClean="0">
                <a:latin typeface="Arial" pitchFamily="34" charset="0"/>
                <a:cs typeface="Arial" pitchFamily="34" charset="0"/>
              </a:rPr>
              <a:t>框架</a:t>
            </a:r>
            <a:r>
              <a:rPr lang="zh-CN" altLang="en-US">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在 </a:t>
            </a:r>
            <a:r>
              <a:rPr lang="en-US" altLang="zh-CN" smtClean="0">
                <a:latin typeface="Arial" pitchFamily="34" charset="0"/>
                <a:cs typeface="Arial" pitchFamily="34" charset="0"/>
              </a:rPr>
              <a:t>io.netty.example </a:t>
            </a:r>
            <a:r>
              <a:rPr lang="zh-CN" altLang="en-US">
                <a:latin typeface="Arial" pitchFamily="34" charset="0"/>
                <a:cs typeface="Arial" pitchFamily="34" charset="0"/>
              </a:rPr>
              <a:t>包下</a:t>
            </a:r>
            <a:r>
              <a:rPr lang="zh-CN" altLang="en-US" smtClean="0">
                <a:latin typeface="Arial" pitchFamily="34" charset="0"/>
                <a:cs typeface="Arial" pitchFamily="34" charset="0"/>
              </a:rPr>
              <a:t>，有很多</a:t>
            </a:r>
            <a:r>
              <a:rPr lang="en-US" altLang="zh-CN">
                <a:latin typeface="Arial" pitchFamily="34" charset="0"/>
                <a:cs typeface="Arial" pitchFamily="34" charset="0"/>
              </a:rPr>
              <a:t>N</a:t>
            </a:r>
            <a:r>
              <a:rPr lang="en-US" altLang="zh-CN" smtClean="0">
                <a:latin typeface="Arial" pitchFamily="34" charset="0"/>
                <a:cs typeface="Arial" pitchFamily="34" charset="0"/>
              </a:rPr>
              <a:t>etty</a:t>
            </a:r>
            <a:r>
              <a:rPr lang="zh-CN" altLang="en-US" smtClean="0">
                <a:latin typeface="Arial" pitchFamily="34" charset="0"/>
                <a:cs typeface="Arial" pitchFamily="34" charset="0"/>
              </a:rPr>
              <a:t>源码案例，可以用来分析</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源</a:t>
            </a:r>
            <a:r>
              <a:rPr lang="zh-CN" altLang="en-US" smtClean="0">
                <a:latin typeface="Arial" pitchFamily="34" charset="0"/>
                <a:cs typeface="Arial" pitchFamily="34" charset="0"/>
              </a:rPr>
              <a:t>码分析章节 是</a:t>
            </a:r>
            <a:r>
              <a:rPr lang="zh-CN" altLang="en-US" b="1">
                <a:solidFill>
                  <a:srgbClr val="EA0000"/>
                </a:solidFill>
                <a:latin typeface="Arial" pitchFamily="34" charset="0"/>
                <a:cs typeface="Arial" pitchFamily="34" charset="0"/>
              </a:rPr>
              <a:t>针对有</a:t>
            </a:r>
            <a:r>
              <a:rPr lang="en-US" altLang="zh-CN" b="1">
                <a:solidFill>
                  <a:srgbClr val="EA0000"/>
                </a:solidFill>
                <a:latin typeface="Arial" pitchFamily="34" charset="0"/>
                <a:cs typeface="Arial" pitchFamily="34" charset="0"/>
              </a:rPr>
              <a:t>Java</a:t>
            </a:r>
            <a:r>
              <a:rPr lang="zh-CN" altLang="en-US" b="1">
                <a:solidFill>
                  <a:srgbClr val="EA0000"/>
                </a:solidFill>
                <a:latin typeface="Arial" pitchFamily="34" charset="0"/>
                <a:cs typeface="Arial" pitchFamily="34" charset="0"/>
              </a:rPr>
              <a:t>项目经验，并</a:t>
            </a:r>
            <a:r>
              <a:rPr lang="zh-CN" altLang="en-US" b="1" smtClean="0">
                <a:solidFill>
                  <a:srgbClr val="EA0000"/>
                </a:solidFill>
                <a:latin typeface="Arial" pitchFamily="34" charset="0"/>
                <a:cs typeface="Arial" pitchFamily="34" charset="0"/>
              </a:rPr>
              <a:t>且玩过框</a:t>
            </a:r>
            <a:r>
              <a:rPr lang="zh-CN" altLang="en-US" b="1">
                <a:solidFill>
                  <a:srgbClr val="EA0000"/>
                </a:solidFill>
                <a:latin typeface="Arial" pitchFamily="34" charset="0"/>
                <a:cs typeface="Arial" pitchFamily="34" charset="0"/>
              </a:rPr>
              <a:t>架源码的人员讲</a:t>
            </a:r>
            <a:r>
              <a:rPr lang="zh-CN" altLang="en-US">
                <a:latin typeface="Arial" pitchFamily="34" charset="0"/>
                <a:cs typeface="Arial" pitchFamily="34" charset="0"/>
              </a:rPr>
              <a:t>的，否则你听起来会有相当的难</a:t>
            </a:r>
            <a:r>
              <a:rPr lang="zh-CN" altLang="en-US" smtClean="0">
                <a:latin typeface="Arial" pitchFamily="34" charset="0"/>
                <a:cs typeface="Arial" pitchFamily="34" charset="0"/>
              </a:rPr>
              <a:t>度。</a:t>
            </a:r>
            <a:endParaRPr lang="en-US" altLang="zh-CN">
              <a:latin typeface="Arial" pitchFamily="34" charset="0"/>
              <a:cs typeface="Arial" pitchFamily="34" charset="0"/>
            </a:endParaRPr>
          </a:p>
        </p:txBody>
      </p:sp>
      <p:pic>
        <p:nvPicPr>
          <p:cNvPr id="197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883547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源码剖析目</a:t>
            </a:r>
            <a:r>
              <a:rPr lang="zh-CN" altLang="en-US" sz="2000" b="1">
                <a:solidFill>
                  <a:srgbClr val="0070C0"/>
                </a:solidFill>
                <a:latin typeface="Arial" pitchFamily="34" charset="0"/>
                <a:cs typeface="Arial" pitchFamily="34" charset="0"/>
              </a:rPr>
              <a:t>的</a:t>
            </a:r>
            <a:endParaRPr lang="en-US" altLang="zh-CN" sz="2000" b="1" smtClean="0">
              <a:solidFill>
                <a:srgbClr val="0070C0"/>
              </a:solidFill>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r>
              <a:rPr lang="zh-CN" altLang="en-US" smtClean="0">
                <a:latin typeface="Arial" pitchFamily="34" charset="0"/>
                <a:cs typeface="Arial" pitchFamily="34" charset="0"/>
              </a:rPr>
              <a:t>用源码分析的方式走一下 </a:t>
            </a:r>
            <a:r>
              <a:rPr lang="en-US" altLang="zh-CN">
                <a:latin typeface="Arial" pitchFamily="34" charset="0"/>
                <a:cs typeface="Arial" pitchFamily="34" charset="0"/>
              </a:rPr>
              <a:t>Netty </a:t>
            </a:r>
            <a:r>
              <a:rPr lang="zh-CN" altLang="en-US">
                <a:latin typeface="Arial" pitchFamily="34" charset="0"/>
                <a:cs typeface="Arial" pitchFamily="34" charset="0"/>
              </a:rPr>
              <a:t>（服务器）的启动过</a:t>
            </a:r>
            <a:r>
              <a:rPr lang="zh-CN" altLang="en-US" smtClean="0">
                <a:latin typeface="Arial" pitchFamily="34" charset="0"/>
                <a:cs typeface="Arial" pitchFamily="34" charset="0"/>
              </a:rPr>
              <a:t>程，</a:t>
            </a:r>
            <a:r>
              <a:rPr lang="zh-CN" altLang="en-US">
                <a:latin typeface="Arial" pitchFamily="34" charset="0"/>
                <a:cs typeface="Arial" pitchFamily="34" charset="0"/>
              </a:rPr>
              <a:t>更</a:t>
            </a:r>
            <a:r>
              <a:rPr lang="zh-CN" altLang="en-US" smtClean="0">
                <a:latin typeface="Arial" pitchFamily="34" charset="0"/>
                <a:cs typeface="Arial" pitchFamily="34" charset="0"/>
              </a:rPr>
              <a:t>好的理解</a:t>
            </a:r>
            <a:r>
              <a:rPr lang="en-US" altLang="zh-CN" smtClean="0">
                <a:latin typeface="Arial" pitchFamily="34" charset="0"/>
                <a:cs typeface="Arial" pitchFamily="34" charset="0"/>
              </a:rPr>
              <a:t>Netty </a:t>
            </a:r>
            <a:r>
              <a:rPr lang="zh-CN" altLang="en-US" smtClean="0">
                <a:latin typeface="Arial" pitchFamily="34" charset="0"/>
                <a:cs typeface="Arial" pitchFamily="34" charset="0"/>
              </a:rPr>
              <a:t>的整体 设计和运行机制。</a:t>
            </a:r>
            <a:endParaRPr lang="en-US" altLang="zh-CN" smtClean="0">
              <a:latin typeface="Arial" pitchFamily="34" charset="0"/>
              <a:cs typeface="Arial" pitchFamily="34" charset="0"/>
            </a:endParaRPr>
          </a:p>
        </p:txBody>
      </p:sp>
      <p:pic>
        <p:nvPicPr>
          <p:cNvPr id="242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6973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a:t>
            </a:r>
            <a:endParaRPr lang="en-US" altLang="zh-CN" sz="2000" b="1" smtClean="0">
              <a:solidFill>
                <a:srgbClr val="0070C0"/>
              </a:solidFill>
              <a:latin typeface="Arial" pitchFamily="34" charset="0"/>
              <a:cs typeface="Arial" pitchFamily="34" charset="0"/>
            </a:endParaRPr>
          </a:p>
          <a:p>
            <a:endParaRPr lang="en-US" altLang="zh-CN" smtClean="0">
              <a:latin typeface="Arial" pitchFamily="34" charset="0"/>
              <a:cs typeface="Arial" pitchFamily="34" charset="0"/>
            </a:endParaRPr>
          </a:p>
          <a:p>
            <a:pPr marL="285750" indent="-285750">
              <a:buFont typeface="Wingdings" pitchFamily="2" charset="2"/>
              <a:buChar char="l"/>
            </a:pPr>
            <a:r>
              <a:rPr lang="zh-CN" altLang="en-US" smtClean="0">
                <a:latin typeface="Arial" pitchFamily="34" charset="0"/>
                <a:cs typeface="Arial" pitchFamily="34" charset="0"/>
              </a:rPr>
              <a:t>说明：</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源码需要剖析到</a:t>
            </a:r>
            <a:r>
              <a:rPr lang="en-US" altLang="zh-CN" smtClean="0">
                <a:latin typeface="Arial" pitchFamily="34" charset="0"/>
                <a:cs typeface="Arial"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p>
          <a:p>
            <a:pPr marL="342900" indent="-342900">
              <a:buAutoNum type="arabicParenR"/>
            </a:pPr>
            <a:r>
              <a:rPr lang="zh-CN" altLang="en-US">
                <a:latin typeface="Arial" pitchFamily="34" charset="0"/>
                <a:cs typeface="Arial" pitchFamily="34" charset="0"/>
              </a:rPr>
              <a:t>并</a:t>
            </a:r>
            <a:r>
              <a:rPr lang="zh-CN" altLang="en-US" smtClean="0">
                <a:latin typeface="Arial" pitchFamily="34" charset="0"/>
                <a:cs typeface="Arial" pitchFamily="34" charset="0"/>
              </a:rPr>
              <a:t>且要</a:t>
            </a:r>
            <a:r>
              <a:rPr lang="en-US" altLang="zh-CN" smtClean="0">
                <a:latin typeface="Arial" pitchFamily="34" charset="0"/>
                <a:cs typeface="Arial" pitchFamily="34" charset="0"/>
              </a:rPr>
              <a:t>Debug </a:t>
            </a:r>
            <a:r>
              <a:rPr lang="zh-CN" altLang="en-US" smtClean="0">
                <a:latin typeface="Arial" pitchFamily="34" charset="0"/>
                <a:cs typeface="Arial"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itchFamily="34" charset="0"/>
              <a:cs typeface="Arial" pitchFamily="34" charset="0"/>
            </a:endParaRPr>
          </a:p>
          <a:p>
            <a:endParaRPr lang="en-US" altLang="zh-CN">
              <a:latin typeface="Arial" pitchFamily="34" charset="0"/>
              <a:cs typeface="Arial" pitchFamily="34" charset="0"/>
            </a:endParaRPr>
          </a:p>
          <a:p>
            <a:endParaRPr lang="en-US" altLang="zh-CN" smtClean="0">
              <a:latin typeface="Arial" pitchFamily="34" charset="0"/>
              <a:cs typeface="Arial" pitchFamily="34" charset="0"/>
            </a:endParaRPr>
          </a:p>
          <a:p>
            <a:endParaRPr lang="en-US" altLang="zh-CN">
              <a:latin typeface="Arial" pitchFamily="34" charset="0"/>
              <a:cs typeface="Arial" pitchFamily="34" charset="0"/>
            </a:endParaRPr>
          </a:p>
          <a:p>
            <a:endParaRPr lang="en-US" altLang="zh-CN" smtClean="0">
              <a:latin typeface="Arial" pitchFamily="34" charset="0"/>
              <a:cs typeface="Arial" pitchFamily="34" charset="0"/>
            </a:endParaRPr>
          </a:p>
          <a:p>
            <a:pPr marL="285750" indent="-285750">
              <a:buFont typeface="Wingdings" pitchFamily="2" charset="2"/>
              <a:buChar char="l"/>
            </a:pPr>
            <a:endParaRPr lang="en-US" altLang="zh-CN" smtClean="0">
              <a:latin typeface="Arial" pitchFamily="34" charset="0"/>
              <a:cs typeface="Arial" pitchFamily="34" charset="0"/>
            </a:endParaRPr>
          </a:p>
          <a:p>
            <a:pPr marL="285750" indent="-285750">
              <a:buFont typeface="Wingdings" pitchFamily="2" charset="2"/>
              <a:buChar char="l"/>
            </a:pPr>
            <a:endParaRPr lang="en-US" altLang="zh-CN">
              <a:latin typeface="Arial" pitchFamily="34" charset="0"/>
              <a:cs typeface="Arial" pitchFamily="34" charset="0"/>
            </a:endParaRPr>
          </a:p>
          <a:p>
            <a:pPr marL="285750" indent="-285750">
              <a:buFont typeface="Wingdings" pitchFamily="2" charset="2"/>
              <a:buChar char="l"/>
            </a:pPr>
            <a:r>
              <a:rPr lang="zh-CN" altLang="en-US">
                <a:latin typeface="Arial" pitchFamily="34" charset="0"/>
                <a:cs typeface="Arial" pitchFamily="34" charset="0"/>
              </a:rPr>
              <a:t>源</a:t>
            </a:r>
            <a:r>
              <a:rPr lang="zh-CN" altLang="en-US" smtClean="0">
                <a:latin typeface="Arial" pitchFamily="34" charset="0"/>
                <a:cs typeface="Arial" pitchFamily="34" charset="0"/>
              </a:rPr>
              <a:t>码剖析</a:t>
            </a:r>
            <a:endParaRPr lang="en-US" altLang="zh-CN">
              <a:latin typeface="Arial" pitchFamily="34" charset="0"/>
              <a:cs typeface="Arial" pitchFamily="34" charset="0"/>
            </a:endParaRPr>
          </a:p>
        </p:txBody>
      </p:sp>
      <p:pic>
        <p:nvPicPr>
          <p:cNvPr id="198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570329117"/>
              </p:ext>
            </p:extLst>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37221050"/>
              </p:ext>
            </p:extLst>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7" imgW="2415240" imgH="711360" progId="Package">
                  <p:embed/>
                </p:oleObj>
              </mc:Choice>
              <mc:Fallback>
                <p:oleObj name="包装程序外壳对象" showAsIcon="1" r:id="rId7" imgW="2415240" imgH="711360" progId="Package">
                  <p:embed/>
                  <p:pic>
                    <p:nvPicPr>
                      <p:cNvPr id="0" name=""/>
                      <p:cNvPicPr/>
                      <p:nvPr/>
                    </p:nvPicPr>
                    <p:blipFill>
                      <a:blip r:embed="rId8"/>
                      <a:stretch>
                        <a:fillRect/>
                      </a:stretch>
                    </p:blipFill>
                    <p:spPr>
                      <a:xfrm>
                        <a:off x="2504301" y="4664615"/>
                        <a:ext cx="2414587" cy="711200"/>
                      </a:xfrm>
                      <a:prstGeom prst="rect">
                        <a:avLst/>
                      </a:prstGeom>
                    </p:spPr>
                  </p:pic>
                </p:oleObj>
              </mc:Fallback>
            </mc:AlternateContent>
          </a:graphicData>
        </a:graphic>
      </p:graphicFrame>
    </p:spTree>
    <p:extLst>
      <p:ext uri="{BB962C8B-B14F-4D97-AF65-F5344CB8AC3E}">
        <p14:creationId xmlns:p14="http://schemas.microsoft.com/office/powerpoint/2010/main" val="9534484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extLst>
      <p:ext uri="{BB962C8B-B14F-4D97-AF65-F5344CB8AC3E}">
        <p14:creationId xmlns:p14="http://schemas.microsoft.com/office/powerpoint/2010/main" val="8670714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itchFamily="34" charset="0"/>
                <a:cs typeface="Arial" pitchFamily="34" charset="0"/>
              </a:rPr>
              <a:t>Netty</a:t>
            </a:r>
            <a:r>
              <a:rPr lang="zh-CN" altLang="en-US" sz="2000" b="1" smtClean="0">
                <a:solidFill>
                  <a:srgbClr val="0070C0"/>
                </a:solidFill>
                <a:latin typeface="Arial" pitchFamily="34" charset="0"/>
                <a:cs typeface="Arial" pitchFamily="34" charset="0"/>
              </a:rPr>
              <a:t>启</a:t>
            </a:r>
            <a:r>
              <a:rPr lang="zh-CN" altLang="en-US" sz="2000" b="1">
                <a:solidFill>
                  <a:srgbClr val="0070C0"/>
                </a:solidFill>
                <a:latin typeface="Arial" pitchFamily="34" charset="0"/>
                <a:cs typeface="Arial" pitchFamily="34" charset="0"/>
              </a:rPr>
              <a:t>动过</a:t>
            </a:r>
            <a:r>
              <a:rPr lang="zh-CN" altLang="en-US" sz="2000" b="1" smtClean="0">
                <a:solidFill>
                  <a:srgbClr val="0070C0"/>
                </a:solidFill>
                <a:latin typeface="Arial" pitchFamily="34" charset="0"/>
                <a:cs typeface="Arial" pitchFamily="34" charset="0"/>
              </a:rPr>
              <a:t>程梳理</a:t>
            </a:r>
            <a:endParaRPr lang="en-US" altLang="zh-CN" sz="2000" b="1" smtClean="0">
              <a:solidFill>
                <a:srgbClr val="0070C0"/>
              </a:solidFill>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创</a:t>
            </a:r>
            <a:r>
              <a:rPr lang="zh-CN" altLang="en-US">
                <a:latin typeface="Arial" pitchFamily="34" charset="0"/>
                <a:cs typeface="Arial" pitchFamily="34" charset="0"/>
              </a:rPr>
              <a:t>建</a:t>
            </a:r>
            <a:r>
              <a:rPr lang="en-US" altLang="zh-CN">
                <a:latin typeface="Arial" pitchFamily="34" charset="0"/>
                <a:cs typeface="Arial" pitchFamily="34" charset="0"/>
              </a:rPr>
              <a:t>2</a:t>
            </a:r>
            <a:r>
              <a:rPr lang="zh-CN" altLang="en-US">
                <a:latin typeface="Arial" pitchFamily="34" charset="0"/>
                <a:cs typeface="Arial" pitchFamily="34" charset="0"/>
              </a:rPr>
              <a:t>个 </a:t>
            </a:r>
            <a:r>
              <a:rPr lang="en-US" altLang="zh-CN">
                <a:latin typeface="Arial" pitchFamily="34" charset="0"/>
                <a:cs typeface="Arial" pitchFamily="34" charset="0"/>
              </a:rPr>
              <a:t>EventLoopGroup </a:t>
            </a:r>
            <a:r>
              <a:rPr lang="zh-CN" altLang="en-US">
                <a:latin typeface="Arial" pitchFamily="34" charset="0"/>
                <a:cs typeface="Arial" pitchFamily="34" charset="0"/>
              </a:rPr>
              <a:t>线程池数组。数组默认大小</a:t>
            </a:r>
            <a:r>
              <a:rPr lang="en-US" altLang="zh-CN">
                <a:latin typeface="Arial" pitchFamily="34" charset="0"/>
                <a:cs typeface="Arial" pitchFamily="34" charset="0"/>
              </a:rPr>
              <a:t>CPU*2</a:t>
            </a:r>
            <a:r>
              <a:rPr lang="zh-CN" altLang="en-US">
                <a:latin typeface="Arial" pitchFamily="34" charset="0"/>
                <a:cs typeface="Arial" pitchFamily="34" charset="0"/>
              </a:rPr>
              <a:t>，方便</a:t>
            </a:r>
            <a:r>
              <a:rPr lang="en-US" altLang="zh-CN">
                <a:latin typeface="Arial" pitchFamily="34" charset="0"/>
                <a:cs typeface="Arial" pitchFamily="34" charset="0"/>
              </a:rPr>
              <a:t>chooser</a:t>
            </a:r>
            <a:r>
              <a:rPr lang="zh-CN" altLang="en-US">
                <a:latin typeface="Arial" pitchFamily="34" charset="0"/>
                <a:cs typeface="Arial" pitchFamily="34" charset="0"/>
              </a:rPr>
              <a:t>选择线程池时提高性</a:t>
            </a:r>
            <a:r>
              <a:rPr lang="zh-CN" altLang="en-US" smtClean="0">
                <a:latin typeface="Arial" pitchFamily="34" charset="0"/>
                <a:cs typeface="Arial" pitchFamily="34" charset="0"/>
              </a:rPr>
              <a:t>能</a:t>
            </a: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BootStrap </a:t>
            </a:r>
            <a:r>
              <a:rPr lang="zh-CN" altLang="en-US">
                <a:latin typeface="Arial" pitchFamily="34" charset="0"/>
                <a:cs typeface="Arial" pitchFamily="34" charset="0"/>
              </a:rPr>
              <a:t>将 </a:t>
            </a:r>
            <a:r>
              <a:rPr lang="en-US" altLang="zh-CN">
                <a:latin typeface="Arial" pitchFamily="34" charset="0"/>
                <a:cs typeface="Arial" pitchFamily="34" charset="0"/>
              </a:rPr>
              <a:t>boss </a:t>
            </a:r>
            <a:r>
              <a:rPr lang="zh-CN" altLang="en-US">
                <a:latin typeface="Arial" pitchFamily="34" charset="0"/>
                <a:cs typeface="Arial" pitchFamily="34" charset="0"/>
              </a:rPr>
              <a:t>设置为 </a:t>
            </a:r>
            <a:r>
              <a:rPr lang="en-US" altLang="zh-CN">
                <a:latin typeface="Arial" pitchFamily="34" charset="0"/>
                <a:cs typeface="Arial" pitchFamily="34" charset="0"/>
              </a:rPr>
              <a:t>group</a:t>
            </a:r>
            <a:r>
              <a:rPr lang="zh-CN" altLang="en-US">
                <a:latin typeface="Arial" pitchFamily="34" charset="0"/>
                <a:cs typeface="Arial" pitchFamily="34" charset="0"/>
              </a:rPr>
              <a:t>属性，将 </a:t>
            </a:r>
            <a:r>
              <a:rPr lang="en-US" altLang="zh-CN">
                <a:latin typeface="Arial" pitchFamily="34" charset="0"/>
                <a:cs typeface="Arial" pitchFamily="34" charset="0"/>
              </a:rPr>
              <a:t>worker </a:t>
            </a:r>
            <a:r>
              <a:rPr lang="zh-CN" altLang="en-US">
                <a:latin typeface="Arial" pitchFamily="34" charset="0"/>
                <a:cs typeface="Arial" pitchFamily="34" charset="0"/>
              </a:rPr>
              <a:t>设置为 </a:t>
            </a:r>
            <a:r>
              <a:rPr lang="en-US" altLang="zh-CN">
                <a:latin typeface="Arial" pitchFamily="34" charset="0"/>
                <a:cs typeface="Arial" pitchFamily="34" charset="0"/>
              </a:rPr>
              <a:t>childer </a:t>
            </a:r>
            <a:r>
              <a:rPr lang="zh-CN" altLang="en-US">
                <a:latin typeface="Arial" pitchFamily="34" charset="0"/>
                <a:cs typeface="Arial" pitchFamily="34" charset="0"/>
              </a:rPr>
              <a:t>属</a:t>
            </a:r>
            <a:r>
              <a:rPr lang="zh-CN" altLang="en-US" smtClean="0">
                <a:latin typeface="Arial" pitchFamily="34" charset="0"/>
                <a:cs typeface="Arial" pitchFamily="34" charset="0"/>
              </a:rPr>
              <a:t>性</a:t>
            </a:r>
            <a:endParaRPr lang="en-US" altLang="zh-CN" smtClean="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通过 </a:t>
            </a:r>
            <a:r>
              <a:rPr lang="en-US" altLang="zh-CN">
                <a:latin typeface="Arial" pitchFamily="34" charset="0"/>
                <a:cs typeface="Arial" pitchFamily="34" charset="0"/>
              </a:rPr>
              <a:t>bind </a:t>
            </a:r>
            <a:r>
              <a:rPr lang="zh-CN" altLang="en-US">
                <a:latin typeface="Arial" pitchFamily="34" charset="0"/>
                <a:cs typeface="Arial" pitchFamily="34" charset="0"/>
              </a:rPr>
              <a:t>方法启动，内部重要方法为 </a:t>
            </a:r>
            <a:r>
              <a:rPr lang="en-US" altLang="zh-CN">
                <a:latin typeface="Arial" pitchFamily="34" charset="0"/>
                <a:cs typeface="Arial" pitchFamily="34" charset="0"/>
              </a:rPr>
              <a:t>initAndRegister </a:t>
            </a:r>
            <a:r>
              <a:rPr lang="zh-CN" altLang="en-US">
                <a:latin typeface="Arial" pitchFamily="34" charset="0"/>
                <a:cs typeface="Arial" pitchFamily="34" charset="0"/>
              </a:rPr>
              <a:t>和 </a:t>
            </a:r>
            <a:r>
              <a:rPr lang="en-US" altLang="zh-CN">
                <a:latin typeface="Arial" pitchFamily="34" charset="0"/>
                <a:cs typeface="Arial" pitchFamily="34" charset="0"/>
              </a:rPr>
              <a:t>dobind </a:t>
            </a:r>
            <a:r>
              <a:rPr lang="zh-CN" altLang="en-US">
                <a:latin typeface="Arial" pitchFamily="34" charset="0"/>
                <a:cs typeface="Arial" pitchFamily="34" charset="0"/>
              </a:rPr>
              <a:t>方</a:t>
            </a:r>
            <a:r>
              <a:rPr lang="zh-CN" altLang="en-US" smtClean="0">
                <a:latin typeface="Arial" pitchFamily="34" charset="0"/>
                <a:cs typeface="Arial" pitchFamily="34" charset="0"/>
              </a:rPr>
              <a:t>法</a:t>
            </a:r>
            <a:endParaRPr lang="en-US" altLang="zh-CN" smtClean="0">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initAndRegister </a:t>
            </a:r>
            <a:r>
              <a:rPr lang="zh-CN" altLang="en-US">
                <a:latin typeface="Arial" pitchFamily="34" charset="0"/>
                <a:cs typeface="Arial" pitchFamily="34" charset="0"/>
              </a:rPr>
              <a:t>方法会反射创建 </a:t>
            </a:r>
            <a:r>
              <a:rPr lang="en-US" altLang="zh-CN">
                <a:latin typeface="Arial" pitchFamily="34" charset="0"/>
                <a:cs typeface="Arial" pitchFamily="34" charset="0"/>
              </a:rPr>
              <a:t>NioServerSocketChannel </a:t>
            </a:r>
            <a:r>
              <a:rPr lang="zh-CN" altLang="en-US">
                <a:latin typeface="Arial" pitchFamily="34" charset="0"/>
                <a:cs typeface="Arial" pitchFamily="34" charset="0"/>
              </a:rPr>
              <a:t>及其相关的 </a:t>
            </a:r>
            <a:r>
              <a:rPr lang="en-US" altLang="zh-CN">
                <a:latin typeface="Arial" pitchFamily="34" charset="0"/>
                <a:cs typeface="Arial" pitchFamily="34" charset="0"/>
              </a:rPr>
              <a:t>NIO </a:t>
            </a:r>
            <a:r>
              <a:rPr lang="zh-CN" altLang="en-US">
                <a:latin typeface="Arial" pitchFamily="34" charset="0"/>
                <a:cs typeface="Arial" pitchFamily="34" charset="0"/>
              </a:rPr>
              <a:t>的对象， </a:t>
            </a:r>
            <a:r>
              <a:rPr lang="en-US" altLang="zh-CN">
                <a:latin typeface="Arial" pitchFamily="34" charset="0"/>
                <a:cs typeface="Arial" pitchFamily="34" charset="0"/>
              </a:rPr>
              <a:t>pipeline </a:t>
            </a:r>
            <a:r>
              <a:rPr lang="zh-CN" altLang="en-US">
                <a:latin typeface="Arial" pitchFamily="34" charset="0"/>
                <a:cs typeface="Arial" pitchFamily="34" charset="0"/>
              </a:rPr>
              <a:t>， </a:t>
            </a:r>
            <a:r>
              <a:rPr lang="en-US" altLang="zh-CN">
                <a:latin typeface="Arial" pitchFamily="34" charset="0"/>
                <a:cs typeface="Arial" pitchFamily="34" charset="0"/>
              </a:rPr>
              <a:t>unsafe</a:t>
            </a:r>
            <a:r>
              <a:rPr lang="zh-CN" altLang="en-US">
                <a:latin typeface="Arial" pitchFamily="34" charset="0"/>
                <a:cs typeface="Arial" pitchFamily="34" charset="0"/>
              </a:rPr>
              <a:t>，同时也为 </a:t>
            </a:r>
            <a:r>
              <a:rPr lang="en-US" altLang="zh-CN">
                <a:latin typeface="Arial" pitchFamily="34" charset="0"/>
                <a:cs typeface="Arial" pitchFamily="34" charset="0"/>
              </a:rPr>
              <a:t>pipeline </a:t>
            </a:r>
            <a:r>
              <a:rPr lang="zh-CN" altLang="en-US">
                <a:latin typeface="Arial" pitchFamily="34" charset="0"/>
                <a:cs typeface="Arial" pitchFamily="34" charset="0"/>
              </a:rPr>
              <a:t>初始了 </a:t>
            </a:r>
            <a:r>
              <a:rPr lang="en-US" altLang="zh-CN">
                <a:latin typeface="Arial" pitchFamily="34" charset="0"/>
                <a:cs typeface="Arial" pitchFamily="34" charset="0"/>
              </a:rPr>
              <a:t>head </a:t>
            </a:r>
            <a:r>
              <a:rPr lang="zh-CN" altLang="en-US">
                <a:latin typeface="Arial" pitchFamily="34" charset="0"/>
                <a:cs typeface="Arial" pitchFamily="34" charset="0"/>
              </a:rPr>
              <a:t>节点和 </a:t>
            </a:r>
            <a:r>
              <a:rPr lang="en-US" altLang="zh-CN">
                <a:latin typeface="Arial" pitchFamily="34" charset="0"/>
                <a:cs typeface="Arial" pitchFamily="34" charset="0"/>
              </a:rPr>
              <a:t>tail </a:t>
            </a:r>
            <a:r>
              <a:rPr lang="zh-CN" altLang="en-US">
                <a:latin typeface="Arial" pitchFamily="34" charset="0"/>
                <a:cs typeface="Arial" pitchFamily="34" charset="0"/>
              </a:rPr>
              <a:t>节点</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a:t>
            </a:r>
            <a:r>
              <a:rPr lang="en-US" altLang="zh-CN">
                <a:latin typeface="Arial" pitchFamily="34" charset="0"/>
                <a:cs typeface="Arial" pitchFamily="34" charset="0"/>
              </a:rPr>
              <a:t>register0 </a:t>
            </a:r>
            <a:r>
              <a:rPr lang="zh-CN" altLang="en-US">
                <a:latin typeface="Arial" pitchFamily="34" charset="0"/>
                <a:cs typeface="Arial" pitchFamily="34" charset="0"/>
              </a:rPr>
              <a:t>方法成功以后调用在 </a:t>
            </a:r>
            <a:r>
              <a:rPr lang="en-US" altLang="zh-CN">
                <a:latin typeface="Arial" pitchFamily="34" charset="0"/>
                <a:cs typeface="Arial" pitchFamily="34" charset="0"/>
              </a:rPr>
              <a:t>dobind </a:t>
            </a:r>
            <a:r>
              <a:rPr lang="zh-CN" altLang="en-US">
                <a:latin typeface="Arial" pitchFamily="34" charset="0"/>
                <a:cs typeface="Arial" pitchFamily="34" charset="0"/>
              </a:rPr>
              <a:t>方法中调用 </a:t>
            </a:r>
            <a:r>
              <a:rPr lang="en-US" altLang="zh-CN">
                <a:latin typeface="Arial" pitchFamily="34" charset="0"/>
                <a:cs typeface="Arial" pitchFamily="34" charset="0"/>
              </a:rPr>
              <a:t>doBind0 </a:t>
            </a:r>
            <a:r>
              <a:rPr lang="zh-CN" altLang="en-US">
                <a:latin typeface="Arial" pitchFamily="34" charset="0"/>
                <a:cs typeface="Arial" pitchFamily="34" charset="0"/>
              </a:rPr>
              <a:t>方法，该方法会 调用 </a:t>
            </a:r>
            <a:r>
              <a:rPr lang="en-US" altLang="zh-CN">
                <a:latin typeface="Arial" pitchFamily="34" charset="0"/>
                <a:cs typeface="Arial" pitchFamily="34" charset="0"/>
              </a:rPr>
              <a:t>NioServerSocketChannel </a:t>
            </a:r>
            <a:r>
              <a:rPr lang="zh-CN" altLang="en-US">
                <a:latin typeface="Arial" pitchFamily="34" charset="0"/>
                <a:cs typeface="Arial" pitchFamily="34" charset="0"/>
              </a:rPr>
              <a:t>的 </a:t>
            </a:r>
            <a:r>
              <a:rPr lang="en-US" altLang="zh-CN">
                <a:latin typeface="Arial" pitchFamily="34" charset="0"/>
                <a:cs typeface="Arial" pitchFamily="34" charset="0"/>
              </a:rPr>
              <a:t>doBind </a:t>
            </a:r>
            <a:r>
              <a:rPr lang="zh-CN" altLang="en-US">
                <a:latin typeface="Arial" pitchFamily="34" charset="0"/>
                <a:cs typeface="Arial" pitchFamily="34" charset="0"/>
              </a:rPr>
              <a:t>方法对 </a:t>
            </a:r>
            <a:r>
              <a:rPr lang="en-US" altLang="zh-CN">
                <a:latin typeface="Arial" pitchFamily="34" charset="0"/>
                <a:cs typeface="Arial" pitchFamily="34" charset="0"/>
              </a:rPr>
              <a:t>JDK </a:t>
            </a:r>
            <a:r>
              <a:rPr lang="zh-CN" altLang="en-US">
                <a:latin typeface="Arial" pitchFamily="34" charset="0"/>
                <a:cs typeface="Arial" pitchFamily="34" charset="0"/>
              </a:rPr>
              <a:t>的 </a:t>
            </a:r>
            <a:r>
              <a:rPr lang="en-US" altLang="zh-CN">
                <a:latin typeface="Arial" pitchFamily="34" charset="0"/>
                <a:cs typeface="Arial" pitchFamily="34" charset="0"/>
              </a:rPr>
              <a:t>channel </a:t>
            </a:r>
            <a:r>
              <a:rPr lang="zh-CN" altLang="en-US">
                <a:latin typeface="Arial" pitchFamily="34" charset="0"/>
                <a:cs typeface="Arial" pitchFamily="34" charset="0"/>
              </a:rPr>
              <a:t>和端口进行绑</a:t>
            </a:r>
            <a:r>
              <a:rPr lang="zh-CN" altLang="en-US" smtClean="0">
                <a:latin typeface="Arial" pitchFamily="34" charset="0"/>
                <a:cs typeface="Arial" pitchFamily="34" charset="0"/>
              </a:rPr>
              <a:t>定，</a:t>
            </a:r>
            <a:r>
              <a:rPr lang="zh-CN" altLang="en-US">
                <a:latin typeface="Arial" pitchFamily="34" charset="0"/>
                <a:cs typeface="Arial" pitchFamily="34" charset="0"/>
              </a:rPr>
              <a:t>完成 </a:t>
            </a:r>
            <a:r>
              <a:rPr lang="en-US" altLang="zh-CN">
                <a:latin typeface="Arial" pitchFamily="34" charset="0"/>
                <a:cs typeface="Arial" pitchFamily="34" charset="0"/>
              </a:rPr>
              <a:t>Netty </a:t>
            </a:r>
            <a:r>
              <a:rPr lang="zh-CN" altLang="en-US">
                <a:latin typeface="Arial" pitchFamily="34" charset="0"/>
                <a:cs typeface="Arial" pitchFamily="34" charset="0"/>
              </a:rPr>
              <a:t>服务器的所有启动，并开始监听连接事件</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284704655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源码剖析目</a:t>
            </a:r>
            <a:r>
              <a:rPr lang="zh-CN" altLang="en-US" sz="2000" b="1">
                <a:solidFill>
                  <a:srgbClr val="0070C0"/>
                </a:solidFill>
                <a:latin typeface="Arial" pitchFamily="34" charset="0"/>
                <a:cs typeface="Arial" pitchFamily="34" charset="0"/>
              </a:rPr>
              <a:t>的</a:t>
            </a:r>
            <a:endParaRPr lang="en-US" altLang="zh-CN" sz="2000" b="1" smtClean="0">
              <a:solidFill>
                <a:srgbClr val="0070C0"/>
              </a:solidFill>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服</a:t>
            </a:r>
            <a:r>
              <a:rPr lang="zh-CN" altLang="en-US">
                <a:latin typeface="Arial" pitchFamily="34" charset="0"/>
                <a:cs typeface="Arial" pitchFamily="34" charset="0"/>
              </a:rPr>
              <a:t>务器启动后肯定是要接受客户端请求并返回客户端想要的信息的</a:t>
            </a:r>
            <a:r>
              <a:rPr lang="zh-CN" altLang="en-US" smtClean="0">
                <a:latin typeface="Arial" pitchFamily="34" charset="0"/>
                <a:cs typeface="Arial" pitchFamily="34" charset="0"/>
              </a:rPr>
              <a:t>，下面源码分析 </a:t>
            </a:r>
            <a:r>
              <a:rPr lang="en-US" altLang="zh-CN">
                <a:latin typeface="Arial" pitchFamily="34" charset="0"/>
                <a:cs typeface="Arial" pitchFamily="34" charset="0"/>
              </a:rPr>
              <a:t>Netty </a:t>
            </a:r>
            <a:r>
              <a:rPr lang="zh-CN" altLang="en-US">
                <a:latin typeface="Arial" pitchFamily="34" charset="0"/>
                <a:cs typeface="Arial" pitchFamily="34" charset="0"/>
              </a:rPr>
              <a:t>在启动之后是如何接受客户端请求</a:t>
            </a:r>
            <a:r>
              <a:rPr lang="zh-CN" altLang="en-US" smtClean="0">
                <a:latin typeface="Arial" pitchFamily="34" charset="0"/>
                <a:cs typeface="Arial" pitchFamily="34" charset="0"/>
              </a:rPr>
              <a:t>的</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在 </a:t>
            </a:r>
            <a:r>
              <a:rPr lang="en-US" altLang="zh-CN" smtClean="0">
                <a:latin typeface="Arial" pitchFamily="34" charset="0"/>
                <a:cs typeface="Arial" pitchFamily="34" charset="0"/>
              </a:rPr>
              <a:t>io.netty.example </a:t>
            </a:r>
            <a:r>
              <a:rPr lang="zh-CN" altLang="en-US">
                <a:latin typeface="Arial" pitchFamily="34" charset="0"/>
                <a:cs typeface="Arial" pitchFamily="34" charset="0"/>
              </a:rPr>
              <a:t>包</a:t>
            </a:r>
            <a:r>
              <a:rPr lang="zh-CN" altLang="en-US" smtClean="0">
                <a:latin typeface="Arial" pitchFamily="34" charset="0"/>
                <a:cs typeface="Arial" pitchFamily="34" charset="0"/>
              </a:rPr>
              <a:t>下</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49656456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a:t>
            </a:r>
            <a:endParaRPr lang="en-US" altLang="zh-CN" sz="2000" b="1" smtClean="0">
              <a:solidFill>
                <a:srgbClr val="0070C0"/>
              </a:solidFill>
              <a:latin typeface="Arial" pitchFamily="34" charset="0"/>
              <a:cs typeface="Arial" pitchFamily="34" charset="0"/>
            </a:endParaRPr>
          </a:p>
          <a:p>
            <a:endParaRPr lang="en-US" altLang="zh-CN" smtClean="0">
              <a:latin typeface="Arial" pitchFamily="34" charset="0"/>
              <a:cs typeface="Arial" pitchFamily="34" charset="0"/>
            </a:endParaRPr>
          </a:p>
          <a:p>
            <a:pPr marL="285750" indent="-285750">
              <a:buFont typeface="Wingdings" pitchFamily="2" charset="2"/>
              <a:buChar char="l"/>
            </a:pPr>
            <a:r>
              <a:rPr lang="zh-CN" altLang="en-US" smtClean="0">
                <a:latin typeface="Arial" pitchFamily="34" charset="0"/>
                <a:cs typeface="Arial" pitchFamily="34" charset="0"/>
              </a:rPr>
              <a:t>说明：</a:t>
            </a:r>
            <a:endParaRPr lang="en-US" altLang="zh-CN" smtClean="0">
              <a:latin typeface="Arial" pitchFamily="34" charset="0"/>
              <a:cs typeface="Arial"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p>
          <a:p>
            <a:endParaRPr lang="en-US" altLang="zh-CN" smtClean="0">
              <a:latin typeface="Arial" pitchFamily="34" charset="0"/>
              <a:cs typeface="Arial" pitchFamily="34" charset="0"/>
            </a:endParaRPr>
          </a:p>
          <a:p>
            <a:pPr marL="285750" indent="-285750">
              <a:buFont typeface="Wingdings" pitchFamily="2" charset="2"/>
              <a:buChar char="ü"/>
            </a:pPr>
            <a:r>
              <a:rPr lang="en-US" altLang="zh-CN"/>
              <a:t>EventLoop </a:t>
            </a:r>
            <a:r>
              <a:rPr lang="zh-CN" altLang="en-US"/>
              <a:t>的作用是一个死循环，而这个循环中做</a:t>
            </a:r>
            <a:r>
              <a:rPr lang="en-US" altLang="zh-CN"/>
              <a:t>3</a:t>
            </a:r>
            <a:r>
              <a:rPr lang="zh-CN" altLang="en-US"/>
              <a:t>件事情：</a:t>
            </a:r>
          </a:p>
          <a:p>
            <a:pPr marL="285750" indent="-285750">
              <a:buFont typeface="Wingdings" pitchFamily="2" charset="2"/>
              <a:buChar char="ü"/>
            </a:pPr>
            <a:r>
              <a:rPr lang="zh-CN" altLang="en-US"/>
              <a:t>有条件的等待 </a:t>
            </a:r>
            <a:r>
              <a:rPr lang="en-US" altLang="zh-CN"/>
              <a:t>Nio </a:t>
            </a:r>
            <a:r>
              <a:rPr lang="zh-CN" altLang="en-US"/>
              <a:t>事件。</a:t>
            </a:r>
          </a:p>
          <a:p>
            <a:pPr marL="285750" indent="-285750">
              <a:buFont typeface="Wingdings" pitchFamily="2" charset="2"/>
              <a:buChar char="ü"/>
            </a:pPr>
            <a:r>
              <a:rPr lang="zh-CN" altLang="en-US"/>
              <a:t>处理 </a:t>
            </a:r>
            <a:r>
              <a:rPr lang="en-US" altLang="zh-CN"/>
              <a:t>Nio </a:t>
            </a:r>
            <a:r>
              <a:rPr lang="zh-CN" altLang="en-US"/>
              <a:t>事件。</a:t>
            </a:r>
          </a:p>
          <a:p>
            <a:pPr marL="285750" indent="-285750">
              <a:buFont typeface="Wingdings" pitchFamily="2" charset="2"/>
              <a:buChar char="ü"/>
            </a:pPr>
            <a:r>
              <a:rPr lang="zh-CN" altLang="en-US"/>
              <a:t>处理消息队列中的任务</a:t>
            </a:r>
            <a:r>
              <a:rPr lang="zh-CN" altLang="en-US" smtClean="0"/>
              <a:t>。</a:t>
            </a:r>
            <a:endParaRPr lang="en-US" altLang="zh-CN" smtClean="0">
              <a:latin typeface="Arial" pitchFamily="34" charset="0"/>
              <a:cs typeface="Arial"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itchFamily="34" charset="0"/>
              <a:cs typeface="Arial" pitchFamily="34" charset="0"/>
            </a:endParaRPr>
          </a:p>
          <a:p>
            <a:endParaRPr lang="zh-CN" altLang="en-US"/>
          </a:p>
          <a:p>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18157879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a:t>
            </a:r>
            <a:endParaRPr lang="en-US" altLang="zh-CN" sz="2000" b="1" smtClean="0">
              <a:solidFill>
                <a:srgbClr val="0070C0"/>
              </a:solidFill>
              <a:latin typeface="Arial" pitchFamily="34" charset="0"/>
              <a:cs typeface="Arial" pitchFamily="34" charset="0"/>
            </a:endParaRPr>
          </a:p>
          <a:p>
            <a:endParaRPr lang="en-US" altLang="zh-CN" smtClean="0">
              <a:latin typeface="Arial" pitchFamily="34" charset="0"/>
              <a:cs typeface="Arial" pitchFamily="34" charset="0"/>
            </a:endParaRPr>
          </a:p>
          <a:p>
            <a:pPr marL="342900" indent="-342900">
              <a:buAutoNum type="arabicParenR" startAt="4"/>
            </a:pPr>
            <a:r>
              <a:rPr lang="zh-CN" altLang="en-US" smtClean="0">
                <a:latin typeface="Arial" pitchFamily="34" charset="0"/>
                <a:cs typeface="Arial" pitchFamily="34" charset="0"/>
              </a:rPr>
              <a:t>最终我们要分析到</a:t>
            </a:r>
            <a:r>
              <a:rPr lang="en-US" altLang="zh-CN" smtClean="0">
                <a:latin typeface="Arial" pitchFamily="34" charset="0"/>
                <a:cs typeface="Arial" pitchFamily="34" charset="0"/>
              </a:rPr>
              <a:t>AbstractNioChannel </a:t>
            </a:r>
            <a:r>
              <a:rPr lang="zh-CN" altLang="en-US" smtClean="0">
                <a:latin typeface="Arial" pitchFamily="34" charset="0"/>
                <a:cs typeface="Arial" pitchFamily="34" charset="0"/>
              </a:rPr>
              <a:t>的 </a:t>
            </a:r>
            <a:r>
              <a:rPr lang="en-US" altLang="zh-CN">
                <a:latin typeface="Arial" pitchFamily="34" charset="0"/>
                <a:cs typeface="Arial" pitchFamily="34" charset="0"/>
              </a:rPr>
              <a:t>doBeginRead </a:t>
            </a:r>
            <a:r>
              <a:rPr lang="zh-CN" altLang="en-US">
                <a:latin typeface="Arial" pitchFamily="34" charset="0"/>
                <a:cs typeface="Arial" pitchFamily="34" charset="0"/>
              </a:rPr>
              <a:t>方法， 当到这个方法时，针对于这个客户端的连接就完成了，接下来就可以监听读事件</a:t>
            </a:r>
            <a:r>
              <a:rPr lang="zh-CN" altLang="en-US" smtClean="0">
                <a:latin typeface="Arial" pitchFamily="34" charset="0"/>
                <a:cs typeface="Arial" pitchFamily="34" charset="0"/>
              </a:rPr>
              <a:t>了</a:t>
            </a: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a:p>
            <a:pPr marL="285750" indent="-285750">
              <a:buFont typeface="Wingdings" pitchFamily="2" charset="2"/>
              <a:buChar char="l"/>
            </a:pPr>
            <a:r>
              <a:rPr lang="zh-CN" altLang="en-US" smtClean="0">
                <a:latin typeface="Arial" pitchFamily="34" charset="0"/>
                <a:cs typeface="Arial" pitchFamily="34" charset="0"/>
              </a:rPr>
              <a:t>源码剖析</a:t>
            </a:r>
            <a:endParaRPr lang="en-US" altLang="zh-CN" smtClean="0">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891602406"/>
              </p:ext>
            </p:extLst>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4" imgW="2796840" imgH="711360" progId="Package">
                  <p:embed/>
                </p:oleObj>
              </mc:Choice>
              <mc:Fallback>
                <p:oleObj name="包装程序外壳对象" showAsIcon="1" r:id="rId4" imgW="2796840" imgH="711360" progId="Package">
                  <p:embed/>
                  <p:pic>
                    <p:nvPicPr>
                      <p:cNvPr id="0" name=""/>
                      <p:cNvPicPr/>
                      <p:nvPr/>
                    </p:nvPicPr>
                    <p:blipFill>
                      <a:blip r:embed="rId5"/>
                      <a:stretch>
                        <a:fillRect/>
                      </a:stretch>
                    </p:blipFill>
                    <p:spPr>
                      <a:xfrm>
                        <a:off x="702147" y="3960415"/>
                        <a:ext cx="2797175" cy="711200"/>
                      </a:xfrm>
                      <a:prstGeom prst="rect">
                        <a:avLst/>
                      </a:prstGeom>
                    </p:spPr>
                  </p:pic>
                </p:oleObj>
              </mc:Fallback>
            </mc:AlternateContent>
          </a:graphicData>
        </a:graphic>
      </p:graphicFrame>
    </p:spTree>
    <p:extLst>
      <p:ext uri="{BB962C8B-B14F-4D97-AF65-F5344CB8AC3E}">
        <p14:creationId xmlns:p14="http://schemas.microsoft.com/office/powerpoint/2010/main" val="150594216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itchFamily="34" charset="0"/>
                <a:cs typeface="Arial" pitchFamily="34" charset="0"/>
              </a:rPr>
              <a:t>Netty</a:t>
            </a:r>
            <a:r>
              <a:rPr lang="zh-CN" altLang="en-US" sz="2000" b="1">
                <a:solidFill>
                  <a:srgbClr val="0070C0"/>
                </a:solidFill>
                <a:latin typeface="Arial" pitchFamily="34" charset="0"/>
                <a:cs typeface="Arial" pitchFamily="34" charset="0"/>
              </a:rPr>
              <a:t>接受请求过程梳</a:t>
            </a:r>
            <a:r>
              <a:rPr lang="zh-CN" altLang="en-US" sz="2000" b="1" smtClean="0">
                <a:solidFill>
                  <a:srgbClr val="0070C0"/>
                </a:solidFill>
                <a:latin typeface="Arial" pitchFamily="34" charset="0"/>
                <a:cs typeface="Arial" pitchFamily="34" charset="0"/>
              </a:rPr>
              <a:t>理</a:t>
            </a:r>
            <a:endParaRPr lang="en-US" altLang="zh-CN" sz="2000" b="1" smtClean="0">
              <a:solidFill>
                <a:srgbClr val="0070C0"/>
              </a:solidFill>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r>
              <a:rPr lang="zh-CN" altLang="en-US" b="1">
                <a:solidFill>
                  <a:srgbClr val="DA0000"/>
                </a:solidFill>
                <a:latin typeface="Arial" pitchFamily="34" charset="0"/>
                <a:cs typeface="Arial" pitchFamily="34" charset="0"/>
              </a:rPr>
              <a:t>总</a:t>
            </a:r>
            <a:r>
              <a:rPr lang="zh-CN" altLang="en-US" b="1" smtClean="0">
                <a:solidFill>
                  <a:srgbClr val="DA0000"/>
                </a:solidFill>
                <a:latin typeface="Arial" pitchFamily="34" charset="0"/>
                <a:cs typeface="Arial" pitchFamily="34" charset="0"/>
              </a:rPr>
              <a:t>体流程</a:t>
            </a:r>
            <a:r>
              <a:rPr lang="zh-CN" altLang="en-US" smtClean="0">
                <a:latin typeface="Arial" pitchFamily="34" charset="0"/>
                <a:cs typeface="Arial" pitchFamily="34" charset="0"/>
              </a:rPr>
              <a:t>：接</a:t>
            </a:r>
            <a:r>
              <a:rPr lang="zh-CN" altLang="en-US">
                <a:latin typeface="Arial" pitchFamily="34" charset="0"/>
                <a:cs typeface="Arial" pitchFamily="34" charset="0"/>
              </a:rPr>
              <a:t>受连接</a:t>
            </a:r>
            <a:r>
              <a:rPr lang="en-US" altLang="zh-CN">
                <a:latin typeface="Arial" pitchFamily="34" charset="0"/>
                <a:cs typeface="Arial" pitchFamily="34" charset="0"/>
              </a:rPr>
              <a:t>-----&gt;</a:t>
            </a:r>
            <a:r>
              <a:rPr lang="zh-CN" altLang="en-US">
                <a:latin typeface="Arial" pitchFamily="34" charset="0"/>
                <a:cs typeface="Arial" pitchFamily="34" charset="0"/>
              </a:rPr>
              <a:t>创建一个新的</a:t>
            </a:r>
            <a:r>
              <a:rPr lang="en-US" altLang="zh-CN">
                <a:latin typeface="Arial" pitchFamily="34" charset="0"/>
                <a:cs typeface="Arial" pitchFamily="34" charset="0"/>
              </a:rPr>
              <a:t>NioSocketChannel-----------&gt;</a:t>
            </a:r>
            <a:r>
              <a:rPr lang="zh-CN" altLang="en-US">
                <a:latin typeface="Arial" pitchFamily="34" charset="0"/>
                <a:cs typeface="Arial" pitchFamily="34" charset="0"/>
              </a:rPr>
              <a:t>注册到一个 </a:t>
            </a:r>
            <a:r>
              <a:rPr lang="en-US" altLang="zh-CN">
                <a:latin typeface="Arial" pitchFamily="34" charset="0"/>
                <a:cs typeface="Arial" pitchFamily="34" charset="0"/>
              </a:rPr>
              <a:t>worker EventLoop </a:t>
            </a:r>
            <a:r>
              <a:rPr lang="zh-CN" altLang="en-US">
                <a:latin typeface="Arial" pitchFamily="34" charset="0"/>
                <a:cs typeface="Arial" pitchFamily="34" charset="0"/>
              </a:rPr>
              <a:t>上</a:t>
            </a:r>
            <a:r>
              <a:rPr lang="en-US" altLang="zh-CN">
                <a:latin typeface="Arial" pitchFamily="34" charset="0"/>
                <a:cs typeface="Arial" pitchFamily="34" charset="0"/>
              </a:rPr>
              <a:t>--------&gt; </a:t>
            </a:r>
            <a:r>
              <a:rPr lang="zh-CN" altLang="en-US">
                <a:latin typeface="Arial" pitchFamily="34" charset="0"/>
                <a:cs typeface="Arial" pitchFamily="34" charset="0"/>
              </a:rPr>
              <a:t>注册</a:t>
            </a:r>
            <a:r>
              <a:rPr lang="en-US" altLang="zh-CN">
                <a:latin typeface="Arial" pitchFamily="34" charset="0"/>
                <a:cs typeface="Arial" pitchFamily="34" charset="0"/>
              </a:rPr>
              <a:t>selecot Read </a:t>
            </a:r>
            <a:r>
              <a:rPr lang="zh-CN" altLang="en-US">
                <a:latin typeface="Arial" pitchFamily="34" charset="0"/>
                <a:cs typeface="Arial" pitchFamily="34" charset="0"/>
              </a:rPr>
              <a:t>事件</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288752859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源码剖析目</a:t>
            </a:r>
            <a:r>
              <a:rPr lang="zh-CN" altLang="en-US" sz="2000" b="1">
                <a:solidFill>
                  <a:srgbClr val="0070C0"/>
                </a:solidFill>
                <a:latin typeface="Arial" pitchFamily="34" charset="0"/>
                <a:cs typeface="Arial" pitchFamily="34" charset="0"/>
              </a:rPr>
              <a:t>的</a:t>
            </a:r>
            <a:endParaRPr lang="en-US" altLang="zh-CN" sz="2000" b="1" smtClean="0">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r>
              <a:rPr lang="en-US" altLang="zh-CN" smtClean="0">
                <a:latin typeface="Arial" pitchFamily="34" charset="0"/>
                <a:cs typeface="Arial" pitchFamily="34" charset="0"/>
              </a:rPr>
              <a:t>Netty </a:t>
            </a:r>
            <a:r>
              <a:rPr lang="zh-CN" altLang="en-US" smtClean="0">
                <a:latin typeface="Arial" pitchFamily="34" charset="0"/>
                <a:cs typeface="Arial" pitchFamily="34" charset="0"/>
              </a:rPr>
              <a:t>中的 </a:t>
            </a:r>
            <a:r>
              <a:rPr lang="en-US" altLang="zh-CN" b="1">
                <a:latin typeface="Arial" pitchFamily="34" charset="0"/>
                <a:cs typeface="Arial" pitchFamily="34" charset="0"/>
              </a:rPr>
              <a:t>ChannelPipeline </a:t>
            </a:r>
            <a:r>
              <a:rPr lang="zh-CN" altLang="en-US" b="1">
                <a:latin typeface="Arial" pitchFamily="34" charset="0"/>
                <a:cs typeface="Arial" pitchFamily="34" charset="0"/>
              </a:rPr>
              <a:t>、</a:t>
            </a:r>
            <a:r>
              <a:rPr lang="en-US" altLang="zh-CN" b="1" smtClean="0">
                <a:latin typeface="Arial" pitchFamily="34" charset="0"/>
                <a:cs typeface="Arial" pitchFamily="34" charset="0"/>
              </a:rPr>
              <a:t> </a:t>
            </a:r>
            <a:r>
              <a:rPr lang="en-US" altLang="zh-CN" b="1">
                <a:latin typeface="Arial" pitchFamily="34" charset="0"/>
                <a:cs typeface="Arial" pitchFamily="34" charset="0"/>
              </a:rPr>
              <a:t>ChannelHandler </a:t>
            </a:r>
            <a:r>
              <a:rPr lang="zh-CN" altLang="en-US" b="1" smtClean="0">
                <a:latin typeface="Arial" pitchFamily="34" charset="0"/>
                <a:cs typeface="Arial" pitchFamily="34" charset="0"/>
              </a:rPr>
              <a:t>和</a:t>
            </a:r>
            <a:r>
              <a:rPr lang="en-US" altLang="zh-CN" b="1" smtClean="0">
                <a:latin typeface="Arial" pitchFamily="34" charset="0"/>
                <a:cs typeface="Arial" pitchFamily="34" charset="0"/>
              </a:rPr>
              <a:t> ChannelHandlerContext </a:t>
            </a:r>
            <a:r>
              <a:rPr lang="zh-CN" altLang="en-US" smtClean="0">
                <a:latin typeface="Arial" pitchFamily="34" charset="0"/>
                <a:cs typeface="Arial" pitchFamily="34" charset="0"/>
              </a:rPr>
              <a:t>是非常核心的</a:t>
            </a:r>
            <a:r>
              <a:rPr lang="zh-CN" altLang="en-US">
                <a:latin typeface="Arial" pitchFamily="34" charset="0"/>
                <a:cs typeface="Arial" pitchFamily="34" charset="0"/>
              </a:rPr>
              <a:t>组</a:t>
            </a:r>
            <a:r>
              <a:rPr lang="zh-CN" altLang="en-US" smtClean="0">
                <a:latin typeface="Arial" pitchFamily="34" charset="0"/>
                <a:cs typeface="Arial" pitchFamily="34" charset="0"/>
              </a:rPr>
              <a:t>件</a:t>
            </a:r>
            <a:r>
              <a:rPr lang="en-US" altLang="zh-CN" smtClean="0">
                <a:latin typeface="Arial" pitchFamily="34" charset="0"/>
                <a:cs typeface="Arial" pitchFamily="34" charset="0"/>
              </a:rPr>
              <a:t>, </a:t>
            </a:r>
            <a:r>
              <a:rPr lang="zh-CN" altLang="en-US" smtClean="0">
                <a:latin typeface="Arial" pitchFamily="34" charset="0"/>
                <a:cs typeface="Arial" pitchFamily="34" charset="0"/>
              </a:rPr>
              <a:t>我们从源码来分析</a:t>
            </a:r>
            <a:r>
              <a:rPr lang="en-US" altLang="zh-CN" smtClean="0">
                <a:latin typeface="Arial" pitchFamily="34" charset="0"/>
                <a:cs typeface="Arial" pitchFamily="34" charset="0"/>
              </a:rPr>
              <a:t>Netty </a:t>
            </a:r>
            <a:r>
              <a:rPr lang="zh-CN" altLang="en-US" smtClean="0">
                <a:latin typeface="Arial" pitchFamily="34" charset="0"/>
                <a:cs typeface="Arial" pitchFamily="34" charset="0"/>
              </a:rPr>
              <a:t>是如何设计这三个核心组件的，并分析是如何创建和协调工作的</a:t>
            </a:r>
            <a:r>
              <a:rPr lang="en-US" altLang="zh-CN" smtClean="0">
                <a:latin typeface="Arial" pitchFamily="34" charset="0"/>
                <a:cs typeface="Arial" pitchFamily="34" charset="0"/>
              </a:rPr>
              <a:t>.</a:t>
            </a:r>
            <a:r>
              <a:rPr lang="zh-CN" altLang="en-US" smtClean="0">
                <a:latin typeface="Arial" pitchFamily="34" charset="0"/>
                <a:cs typeface="Arial" pitchFamily="34" charset="0"/>
              </a:rPr>
              <a:t> </a:t>
            </a:r>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121771852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sz="2000" b="1" smtClean="0">
              <a:solidFill>
                <a:srgbClr val="0070C0"/>
              </a:solidFill>
              <a:latin typeface="Arial" pitchFamily="34" charset="0"/>
              <a:cs typeface="Arial" pitchFamily="34" charset="0"/>
            </a:endParaRPr>
          </a:p>
          <a:p>
            <a:pPr marL="285750" indent="-285750">
              <a:buFont typeface="Wingdings" pitchFamily="2" charset="2"/>
              <a:buChar char="l"/>
            </a:pPr>
            <a:r>
              <a:rPr lang="zh-CN" altLang="en-US" b="1" smtClean="0">
                <a:latin typeface="Arial" pitchFamily="34" charset="0"/>
                <a:cs typeface="Arial" pitchFamily="34" charset="0"/>
              </a:rPr>
              <a:t>说明</a:t>
            </a:r>
            <a:endParaRPr lang="en-US" altLang="zh-CN" b="1">
              <a:latin typeface="Arial" pitchFamily="34" charset="0"/>
              <a:cs typeface="Arial" pitchFamily="34" charset="0"/>
            </a:endParaRPr>
          </a:p>
          <a:p>
            <a:r>
              <a:rPr lang="zh-CN" altLang="en-US" smtClean="0">
                <a:latin typeface="Arial" pitchFamily="34" charset="0"/>
                <a:cs typeface="Arial" pitchFamily="34" charset="0"/>
              </a:rPr>
              <a:t>分析过程中，有很多的图形，所以我们准备了一个文档，在文档的基础上来做源码剖析</a:t>
            </a:r>
            <a:endParaRPr lang="en-US" altLang="zh-CN" smtClean="0">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源码剖析</a:t>
            </a:r>
            <a:endParaRPr lang="en-US" altLang="zh-CN" b="1" smtClean="0">
              <a:latin typeface="Arial" pitchFamily="34" charset="0"/>
              <a:cs typeface="Arial"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149574655"/>
              </p:ext>
            </p:extLst>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4" imgW="4474800" imgH="711360" progId="Package">
                  <p:embed/>
                </p:oleObj>
              </mc:Choice>
              <mc:Fallback>
                <p:oleObj name="包装程序外壳对象" showAsIcon="1" r:id="rId4" imgW="4474800" imgH="711360" progId="Package">
                  <p:embed/>
                  <p:pic>
                    <p:nvPicPr>
                      <p:cNvPr id="0" name=""/>
                      <p:cNvPicPr/>
                      <p:nvPr/>
                    </p:nvPicPr>
                    <p:blipFill>
                      <a:blip r:embed="rId5"/>
                      <a:stretch>
                        <a:fillRect/>
                      </a:stretch>
                    </p:blipFill>
                    <p:spPr>
                      <a:xfrm>
                        <a:off x="918171" y="3888407"/>
                        <a:ext cx="4475163" cy="711200"/>
                      </a:xfrm>
                      <a:prstGeom prst="rect">
                        <a:avLst/>
                      </a:prstGeom>
                    </p:spPr>
                  </p:pic>
                </p:oleObj>
              </mc:Fallback>
            </mc:AlternateContent>
          </a:graphicData>
        </a:graphic>
      </p:graphicFrame>
    </p:spTree>
    <p:extLst>
      <p:ext uri="{BB962C8B-B14F-4D97-AF65-F5344CB8AC3E}">
        <p14:creationId xmlns:p14="http://schemas.microsoft.com/office/powerpoint/2010/main" val="268280335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itchFamily="34" charset="0"/>
                <a:cs typeface="Arial" pitchFamily="34" charset="0"/>
              </a:rPr>
              <a:t>Pipeline </a:t>
            </a:r>
            <a:r>
              <a:rPr lang="en-US" altLang="zh-CN" sz="2000" b="1">
                <a:solidFill>
                  <a:srgbClr val="0070C0"/>
                </a:solidFill>
                <a:latin typeface="Arial" pitchFamily="34" charset="0"/>
                <a:cs typeface="Arial" pitchFamily="34" charset="0"/>
              </a:rPr>
              <a:t>Handler HandlerContext</a:t>
            </a:r>
            <a:r>
              <a:rPr lang="zh-CN" altLang="en-US" sz="2000" b="1">
                <a:solidFill>
                  <a:srgbClr val="0070C0"/>
                </a:solidFill>
                <a:latin typeface="Arial" pitchFamily="34" charset="0"/>
                <a:cs typeface="Arial" pitchFamily="34" charset="0"/>
              </a:rPr>
              <a:t>创</a:t>
            </a:r>
            <a:r>
              <a:rPr lang="zh-CN" altLang="en-US" sz="2000" b="1" smtClean="0">
                <a:solidFill>
                  <a:srgbClr val="0070C0"/>
                </a:solidFill>
                <a:latin typeface="Arial" pitchFamily="34" charset="0"/>
                <a:cs typeface="Arial" pitchFamily="34" charset="0"/>
              </a:rPr>
              <a:t>建过程梳理</a:t>
            </a:r>
            <a:endParaRPr lang="en-US" altLang="zh-CN" sz="2000" b="1">
              <a:solidFill>
                <a:srgbClr val="0070C0"/>
              </a:solidFill>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每</a:t>
            </a:r>
            <a:r>
              <a:rPr lang="zh-CN" altLang="en-US">
                <a:latin typeface="Arial" pitchFamily="34" charset="0"/>
                <a:cs typeface="Arial" pitchFamily="34" charset="0"/>
              </a:rPr>
              <a:t>当创建 </a:t>
            </a:r>
            <a:r>
              <a:rPr lang="en-US" altLang="zh-CN">
                <a:latin typeface="Arial" pitchFamily="34" charset="0"/>
                <a:cs typeface="Arial" pitchFamily="34" charset="0"/>
              </a:rPr>
              <a:t>ChannelSocket </a:t>
            </a:r>
            <a:r>
              <a:rPr lang="zh-CN" altLang="en-US">
                <a:latin typeface="Arial" pitchFamily="34" charset="0"/>
                <a:cs typeface="Arial" pitchFamily="34" charset="0"/>
              </a:rPr>
              <a:t>的时候都会创建一个绑定的 </a:t>
            </a:r>
            <a:r>
              <a:rPr lang="en-US" altLang="zh-CN">
                <a:latin typeface="Arial" pitchFamily="34" charset="0"/>
                <a:cs typeface="Arial" pitchFamily="34" charset="0"/>
              </a:rPr>
              <a:t>pipeline</a:t>
            </a:r>
            <a:r>
              <a:rPr lang="zh-CN" altLang="en-US">
                <a:latin typeface="Arial" pitchFamily="34" charset="0"/>
                <a:cs typeface="Arial" pitchFamily="34" charset="0"/>
              </a:rPr>
              <a:t>，一对一的关</a:t>
            </a:r>
            <a:r>
              <a:rPr lang="zh-CN" altLang="en-US" smtClean="0">
                <a:latin typeface="Arial" pitchFamily="34" charset="0"/>
                <a:cs typeface="Arial" pitchFamily="34" charset="0"/>
              </a:rPr>
              <a:t>系，</a:t>
            </a:r>
            <a:r>
              <a:rPr lang="zh-CN" altLang="en-US">
                <a:latin typeface="Arial" pitchFamily="34" charset="0"/>
                <a:cs typeface="Arial" pitchFamily="34" charset="0"/>
              </a:rPr>
              <a:t>创建 </a:t>
            </a:r>
            <a:r>
              <a:rPr lang="en-US" altLang="zh-CN">
                <a:latin typeface="Arial" pitchFamily="34" charset="0"/>
                <a:cs typeface="Arial" pitchFamily="34" charset="0"/>
              </a:rPr>
              <a:t>pipeline </a:t>
            </a:r>
            <a:r>
              <a:rPr lang="zh-CN" altLang="en-US">
                <a:latin typeface="Arial" pitchFamily="34" charset="0"/>
                <a:cs typeface="Arial" pitchFamily="34" charset="0"/>
              </a:rPr>
              <a:t>的时候也会创建 </a:t>
            </a:r>
            <a:r>
              <a:rPr lang="en-US" altLang="zh-CN">
                <a:latin typeface="Arial" pitchFamily="34" charset="0"/>
                <a:cs typeface="Arial" pitchFamily="34" charset="0"/>
              </a:rPr>
              <a:t>tail </a:t>
            </a:r>
            <a:r>
              <a:rPr lang="zh-CN" altLang="en-US">
                <a:latin typeface="Arial" pitchFamily="34" charset="0"/>
                <a:cs typeface="Arial" pitchFamily="34" charset="0"/>
              </a:rPr>
              <a:t>节点和 </a:t>
            </a:r>
            <a:r>
              <a:rPr lang="en-US" altLang="zh-CN">
                <a:latin typeface="Arial" pitchFamily="34" charset="0"/>
                <a:cs typeface="Arial" pitchFamily="34" charset="0"/>
              </a:rPr>
              <a:t>head </a:t>
            </a:r>
            <a:r>
              <a:rPr lang="zh-CN" altLang="en-US">
                <a:latin typeface="Arial" pitchFamily="34" charset="0"/>
                <a:cs typeface="Arial" pitchFamily="34" charset="0"/>
              </a:rPr>
              <a:t>节点，形成</a:t>
            </a:r>
            <a:r>
              <a:rPr lang="zh-CN" altLang="en-US" b="1">
                <a:latin typeface="Arial" pitchFamily="34" charset="0"/>
                <a:cs typeface="Arial" pitchFamily="34" charset="0"/>
              </a:rPr>
              <a:t>最初的链表</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在</a:t>
            </a:r>
            <a:r>
              <a:rPr lang="zh-CN" altLang="en-US">
                <a:latin typeface="Arial" pitchFamily="34" charset="0"/>
                <a:cs typeface="Arial" pitchFamily="34" charset="0"/>
              </a:rPr>
              <a:t>调用 </a:t>
            </a:r>
            <a:r>
              <a:rPr lang="en-US" altLang="zh-CN">
                <a:latin typeface="Arial" pitchFamily="34" charset="0"/>
                <a:cs typeface="Arial" pitchFamily="34" charset="0"/>
              </a:rPr>
              <a:t>pipeline </a:t>
            </a:r>
            <a:r>
              <a:rPr lang="zh-CN" altLang="en-US">
                <a:latin typeface="Arial" pitchFamily="34" charset="0"/>
                <a:cs typeface="Arial" pitchFamily="34" charset="0"/>
              </a:rPr>
              <a:t>的 </a:t>
            </a:r>
            <a:r>
              <a:rPr lang="en-US" altLang="zh-CN">
                <a:latin typeface="Arial" pitchFamily="34" charset="0"/>
                <a:cs typeface="Arial" pitchFamily="34" charset="0"/>
              </a:rPr>
              <a:t>addLast </a:t>
            </a:r>
            <a:r>
              <a:rPr lang="zh-CN" altLang="en-US">
                <a:latin typeface="Arial" pitchFamily="34" charset="0"/>
                <a:cs typeface="Arial" pitchFamily="34" charset="0"/>
              </a:rPr>
              <a:t>方法的时候，会根据给定的 </a:t>
            </a:r>
            <a:r>
              <a:rPr lang="en-US" altLang="zh-CN">
                <a:latin typeface="Arial" pitchFamily="34" charset="0"/>
                <a:cs typeface="Arial" pitchFamily="34" charset="0"/>
              </a:rPr>
              <a:t>handler </a:t>
            </a:r>
            <a:r>
              <a:rPr lang="zh-CN" altLang="en-US">
                <a:latin typeface="Arial" pitchFamily="34" charset="0"/>
                <a:cs typeface="Arial" pitchFamily="34" charset="0"/>
              </a:rPr>
              <a:t>创建一个 </a:t>
            </a:r>
            <a:r>
              <a:rPr lang="en-US" altLang="zh-CN">
                <a:latin typeface="Arial" pitchFamily="34" charset="0"/>
                <a:cs typeface="Arial" pitchFamily="34" charset="0"/>
              </a:rPr>
              <a:t>Context</a:t>
            </a:r>
            <a:r>
              <a:rPr lang="zh-CN" altLang="en-US">
                <a:latin typeface="Arial" pitchFamily="34" charset="0"/>
                <a:cs typeface="Arial" pitchFamily="34" charset="0"/>
              </a:rPr>
              <a:t>，然后，将这个 </a:t>
            </a:r>
            <a:r>
              <a:rPr lang="en-US" altLang="zh-CN">
                <a:latin typeface="Arial" pitchFamily="34" charset="0"/>
                <a:cs typeface="Arial" pitchFamily="34" charset="0"/>
              </a:rPr>
              <a:t>Context </a:t>
            </a:r>
            <a:r>
              <a:rPr lang="zh-CN" altLang="en-US">
                <a:latin typeface="Arial" pitchFamily="34" charset="0"/>
                <a:cs typeface="Arial" pitchFamily="34" charset="0"/>
              </a:rPr>
              <a:t>插入到链表的尾端（</a:t>
            </a:r>
            <a:r>
              <a:rPr lang="en-US" altLang="zh-CN">
                <a:latin typeface="Arial" pitchFamily="34" charset="0"/>
                <a:cs typeface="Arial" pitchFamily="34" charset="0"/>
              </a:rPr>
              <a:t>tail </a:t>
            </a:r>
            <a:r>
              <a:rPr lang="zh-CN" altLang="en-US">
                <a:latin typeface="Arial" pitchFamily="34" charset="0"/>
                <a:cs typeface="Arial" pitchFamily="34" charset="0"/>
              </a:rPr>
              <a:t>前面</a:t>
            </a:r>
            <a:r>
              <a:rPr lang="zh-CN" altLang="en-US" smtClean="0">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Context </a:t>
            </a:r>
            <a:r>
              <a:rPr lang="zh-CN" altLang="en-US">
                <a:latin typeface="Arial" pitchFamily="34" charset="0"/>
                <a:cs typeface="Arial" pitchFamily="34" charset="0"/>
              </a:rPr>
              <a:t>包装 </a:t>
            </a:r>
            <a:r>
              <a:rPr lang="en-US" altLang="zh-CN">
                <a:latin typeface="Arial" pitchFamily="34" charset="0"/>
                <a:cs typeface="Arial" pitchFamily="34" charset="0"/>
              </a:rPr>
              <a:t>handler</a:t>
            </a:r>
            <a:r>
              <a:rPr lang="zh-CN" altLang="en-US">
                <a:latin typeface="Arial" pitchFamily="34" charset="0"/>
                <a:cs typeface="Arial" pitchFamily="34" charset="0"/>
              </a:rPr>
              <a:t>，多个 </a:t>
            </a:r>
            <a:r>
              <a:rPr lang="en-US" altLang="zh-CN">
                <a:latin typeface="Arial" pitchFamily="34" charset="0"/>
                <a:cs typeface="Arial" pitchFamily="34" charset="0"/>
              </a:rPr>
              <a:t>Context </a:t>
            </a:r>
            <a:r>
              <a:rPr lang="zh-CN" altLang="en-US">
                <a:latin typeface="Arial" pitchFamily="34" charset="0"/>
                <a:cs typeface="Arial" pitchFamily="34" charset="0"/>
              </a:rPr>
              <a:t>在 </a:t>
            </a:r>
            <a:r>
              <a:rPr lang="en-US" altLang="zh-CN">
                <a:latin typeface="Arial" pitchFamily="34" charset="0"/>
                <a:cs typeface="Arial" pitchFamily="34" charset="0"/>
              </a:rPr>
              <a:t>pipeline </a:t>
            </a:r>
            <a:r>
              <a:rPr lang="zh-CN" altLang="en-US">
                <a:latin typeface="Arial" pitchFamily="34" charset="0"/>
                <a:cs typeface="Arial" pitchFamily="34" charset="0"/>
              </a:rPr>
              <a:t>中形成了双向链表</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入站方向叫 </a:t>
            </a:r>
            <a:r>
              <a:rPr lang="en-US" altLang="zh-CN">
                <a:latin typeface="Arial" pitchFamily="34" charset="0"/>
                <a:cs typeface="Arial" pitchFamily="34" charset="0"/>
              </a:rPr>
              <a:t>inbound</a:t>
            </a:r>
            <a:r>
              <a:rPr lang="zh-CN" altLang="en-US">
                <a:latin typeface="Arial" pitchFamily="34" charset="0"/>
                <a:cs typeface="Arial" pitchFamily="34" charset="0"/>
              </a:rPr>
              <a:t>，由 </a:t>
            </a:r>
            <a:r>
              <a:rPr lang="en-US" altLang="zh-CN">
                <a:latin typeface="Arial" pitchFamily="34" charset="0"/>
                <a:cs typeface="Arial" pitchFamily="34" charset="0"/>
              </a:rPr>
              <a:t>head </a:t>
            </a:r>
            <a:r>
              <a:rPr lang="zh-CN" altLang="en-US">
                <a:latin typeface="Arial" pitchFamily="34" charset="0"/>
                <a:cs typeface="Arial" pitchFamily="34" charset="0"/>
              </a:rPr>
              <a:t>节点开始，出站方法叫 </a:t>
            </a:r>
            <a:r>
              <a:rPr lang="en-US" altLang="zh-CN">
                <a:latin typeface="Arial" pitchFamily="34" charset="0"/>
                <a:cs typeface="Arial" pitchFamily="34" charset="0"/>
              </a:rPr>
              <a:t>outbound </a:t>
            </a:r>
            <a:r>
              <a:rPr lang="zh-CN" altLang="en-US">
                <a:latin typeface="Arial" pitchFamily="34" charset="0"/>
                <a:cs typeface="Arial" pitchFamily="34" charset="0"/>
              </a:rPr>
              <a:t>，由 </a:t>
            </a:r>
            <a:r>
              <a:rPr lang="en-US" altLang="zh-CN">
                <a:latin typeface="Arial" pitchFamily="34" charset="0"/>
                <a:cs typeface="Arial" pitchFamily="34" charset="0"/>
              </a:rPr>
              <a:t>tail </a:t>
            </a:r>
            <a:r>
              <a:rPr lang="zh-CN" altLang="en-US">
                <a:latin typeface="Arial" pitchFamily="34" charset="0"/>
                <a:cs typeface="Arial" pitchFamily="34" charset="0"/>
              </a:rPr>
              <a:t>节点开</a:t>
            </a:r>
            <a:r>
              <a:rPr lang="zh-CN" altLang="en-US" smtClean="0">
                <a:latin typeface="Arial" pitchFamily="34" charset="0"/>
                <a:cs typeface="Arial" pitchFamily="34" charset="0"/>
              </a:rPr>
              <a:t>始</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74185579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源码剖析目</a:t>
            </a:r>
            <a:r>
              <a:rPr lang="zh-CN" altLang="en-US" sz="2000" b="1">
                <a:solidFill>
                  <a:srgbClr val="0070C0"/>
                </a:solidFill>
                <a:latin typeface="Arial" pitchFamily="34" charset="0"/>
                <a:cs typeface="Arial" pitchFamily="34" charset="0"/>
              </a:rPr>
              <a:t>的</a:t>
            </a:r>
            <a:endParaRPr lang="en-US" altLang="zh-CN" sz="2000" b="1" smtClean="0">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当</a:t>
            </a:r>
            <a:r>
              <a:rPr lang="zh-CN" altLang="en-US">
                <a:latin typeface="Arial" pitchFamily="34" charset="0"/>
                <a:cs typeface="Arial" pitchFamily="34" charset="0"/>
              </a:rPr>
              <a:t>一个请求进来的时候，</a:t>
            </a:r>
            <a:r>
              <a:rPr lang="en-US" altLang="zh-CN">
                <a:latin typeface="Arial" pitchFamily="34" charset="0"/>
                <a:cs typeface="Arial" pitchFamily="34" charset="0"/>
              </a:rPr>
              <a:t>ChannelPipeline </a:t>
            </a:r>
            <a:r>
              <a:rPr lang="zh-CN" altLang="en-US">
                <a:latin typeface="Arial" pitchFamily="34" charset="0"/>
                <a:cs typeface="Arial" pitchFamily="34" charset="0"/>
              </a:rPr>
              <a:t>是如何调用内部的这些 </a:t>
            </a:r>
            <a:r>
              <a:rPr lang="en-US" altLang="zh-CN">
                <a:latin typeface="Arial" pitchFamily="34" charset="0"/>
                <a:cs typeface="Arial" pitchFamily="34" charset="0"/>
              </a:rPr>
              <a:t>handler </a:t>
            </a:r>
            <a:r>
              <a:rPr lang="zh-CN" altLang="en-US">
                <a:latin typeface="Arial" pitchFamily="34" charset="0"/>
                <a:cs typeface="Arial" pitchFamily="34" charset="0"/>
              </a:rPr>
              <a:t>的呢？我们一起</a:t>
            </a:r>
            <a:r>
              <a:rPr lang="zh-CN" altLang="en-US" smtClean="0">
                <a:latin typeface="Arial" pitchFamily="34" charset="0"/>
                <a:cs typeface="Arial" pitchFamily="34" charset="0"/>
              </a:rPr>
              <a:t>来</a:t>
            </a:r>
            <a:r>
              <a:rPr lang="zh-CN" altLang="en-US">
                <a:latin typeface="Arial" pitchFamily="34" charset="0"/>
                <a:cs typeface="Arial" pitchFamily="34" charset="0"/>
              </a:rPr>
              <a:t>分</a:t>
            </a:r>
            <a:r>
              <a:rPr lang="zh-CN" altLang="en-US" smtClean="0">
                <a:latin typeface="Arial" pitchFamily="34" charset="0"/>
                <a:cs typeface="Arial" pitchFamily="34" charset="0"/>
              </a:rPr>
              <a:t>析下。</a:t>
            </a:r>
            <a:r>
              <a:rPr lang="en-US" altLang="zh-CN" smtClean="0">
                <a:latin typeface="Arial" pitchFamily="34" charset="0"/>
                <a:cs typeface="Arial" pitchFamily="34" charset="0"/>
              </a:rPr>
              <a:t/>
            </a:r>
            <a:br>
              <a:rPr lang="en-US" altLang="zh-CN" smtClean="0">
                <a:latin typeface="Arial" pitchFamily="34" charset="0"/>
                <a:cs typeface="Arial" pitchFamily="34" charset="0"/>
              </a:rPr>
            </a:b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首</a:t>
            </a:r>
            <a:r>
              <a:rPr lang="zh-CN" altLang="en-US">
                <a:latin typeface="Arial" pitchFamily="34" charset="0"/>
                <a:cs typeface="Arial" pitchFamily="34" charset="0"/>
              </a:rPr>
              <a:t>先，当一个请求进来的时候，会第一个调用 </a:t>
            </a:r>
            <a:r>
              <a:rPr lang="en-US" altLang="zh-CN">
                <a:latin typeface="Arial" pitchFamily="34" charset="0"/>
                <a:cs typeface="Arial" pitchFamily="34" charset="0"/>
              </a:rPr>
              <a:t>pipeline </a:t>
            </a:r>
            <a:r>
              <a:rPr lang="zh-CN" altLang="en-US">
                <a:latin typeface="Arial" pitchFamily="34" charset="0"/>
                <a:cs typeface="Arial" pitchFamily="34" charset="0"/>
              </a:rPr>
              <a:t>的 相关方法，如果是入站事件，这些方法由 </a:t>
            </a:r>
            <a:r>
              <a:rPr lang="en-US" altLang="zh-CN">
                <a:latin typeface="Arial" pitchFamily="34" charset="0"/>
                <a:cs typeface="Arial" pitchFamily="34" charset="0"/>
              </a:rPr>
              <a:t>fire </a:t>
            </a:r>
            <a:r>
              <a:rPr lang="zh-CN" altLang="en-US">
                <a:latin typeface="Arial" pitchFamily="34" charset="0"/>
                <a:cs typeface="Arial" pitchFamily="34" charset="0"/>
              </a:rPr>
              <a:t>开头，表示开始管道的流动。让后面的 </a:t>
            </a:r>
            <a:r>
              <a:rPr lang="en-US" altLang="zh-CN">
                <a:latin typeface="Arial" pitchFamily="34" charset="0"/>
                <a:cs typeface="Arial" pitchFamily="34" charset="0"/>
              </a:rPr>
              <a:t>handler </a:t>
            </a:r>
            <a:r>
              <a:rPr lang="zh-CN" altLang="en-US">
                <a:latin typeface="Arial" pitchFamily="34" charset="0"/>
                <a:cs typeface="Arial" pitchFamily="34" charset="0"/>
              </a:rPr>
              <a:t>继续处理</a:t>
            </a:r>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392621659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a:t>
            </a:r>
            <a:endParaRPr lang="en-US" altLang="zh-CN" sz="2000" b="1" smtClean="0">
              <a:solidFill>
                <a:srgbClr val="0070C0"/>
              </a:solidFill>
              <a:latin typeface="Arial" pitchFamily="34" charset="0"/>
              <a:cs typeface="Arial" pitchFamily="34" charset="0"/>
            </a:endParaRPr>
          </a:p>
          <a:p>
            <a:endParaRPr lang="en-US" altLang="zh-CN" smtClean="0">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说</a:t>
            </a:r>
            <a:r>
              <a:rPr lang="zh-CN" altLang="en-US" b="1" smtClean="0">
                <a:latin typeface="Arial" pitchFamily="34" charset="0"/>
                <a:cs typeface="Arial" pitchFamily="34" charset="0"/>
              </a:rPr>
              <a:t>明</a:t>
            </a:r>
            <a:endParaRPr lang="en-US" altLang="zh-CN" b="1" smtClean="0">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当浏览器输入 </a:t>
            </a:r>
            <a:r>
              <a:rPr lang="en-US" altLang="zh-CN" smtClean="0">
                <a:latin typeface="Arial" pitchFamily="34" charset="0"/>
                <a:cs typeface="Arial" pitchFamily="34" charset="0"/>
              </a:rPr>
              <a:t>http://localhost:8007</a:t>
            </a:r>
            <a:r>
              <a:rPr lang="zh-CN" altLang="en-US" smtClean="0">
                <a:latin typeface="Arial" pitchFamily="34" charset="0"/>
                <a:cs typeface="Arial" pitchFamily="34" charset="0"/>
              </a:rPr>
              <a:t>。可以看到会执行</a:t>
            </a:r>
            <a:r>
              <a:rPr lang="en-US" altLang="zh-CN" smtClean="0">
                <a:latin typeface="Arial" pitchFamily="34" charset="0"/>
                <a:cs typeface="Arial" pitchFamily="34" charset="0"/>
              </a:rPr>
              <a:t>handler</a:t>
            </a:r>
          </a:p>
          <a:p>
            <a:pPr marL="342900" indent="-342900">
              <a:buAutoNum type="arabicParenR"/>
            </a:pPr>
            <a:r>
              <a:rPr lang="zh-CN" altLang="en-US" smtClean="0">
                <a:latin typeface="Arial" pitchFamily="34" charset="0"/>
                <a:cs typeface="Arial" pitchFamily="34" charset="0"/>
              </a:rPr>
              <a:t>在</a:t>
            </a:r>
            <a:r>
              <a:rPr lang="en-US" altLang="zh-CN" smtClean="0">
                <a:latin typeface="Arial" pitchFamily="34" charset="0"/>
                <a:cs typeface="Arial" pitchFamily="34" charset="0"/>
              </a:rPr>
              <a:t>Debug</a:t>
            </a:r>
            <a:r>
              <a:rPr lang="zh-CN" altLang="en-US" smtClean="0">
                <a:latin typeface="Arial" pitchFamily="34" charset="0"/>
                <a:cs typeface="Arial" pitchFamily="34" charset="0"/>
              </a:rPr>
              <a:t>时，可以将断点下在 </a:t>
            </a:r>
            <a:r>
              <a:rPr lang="en-US" altLang="zh-CN" smtClean="0"/>
              <a:t>DefaultChannelPipeline </a:t>
            </a:r>
            <a:r>
              <a:rPr lang="zh-CN" altLang="en-US" smtClean="0"/>
              <a:t>类的</a:t>
            </a:r>
            <a:endParaRPr lang="en-US" altLang="zh-CN" smtClean="0">
              <a:latin typeface="Arial" pitchFamily="34" charset="0"/>
              <a:cs typeface="Arial" pitchFamily="34" charset="0"/>
            </a:endParaRPr>
          </a:p>
          <a:p>
            <a:endParaRPr lang="en-US" altLang="zh-CN">
              <a:latin typeface="Arial" pitchFamily="34" charset="0"/>
              <a:cs typeface="Arial"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r>
              <a:rPr lang="en-US" altLang="zh-CN"/>
              <a:t/>
            </a:r>
            <a:br>
              <a:rPr lang="en-US" altLang="zh-CN"/>
            </a:br>
            <a:r>
              <a:rPr lang="en-US" altLang="zh-CN"/>
              <a:t>    </a:t>
            </a:r>
            <a:r>
              <a:rPr lang="en-US" altLang="zh-CN" b="1"/>
              <a:t>return this</a:t>
            </a:r>
            <a:r>
              <a:rPr lang="en-US" altLang="zh-CN"/>
              <a:t>;</a:t>
            </a:r>
            <a:br>
              <a:rPr lang="en-US" altLang="zh-CN"/>
            </a:br>
            <a:r>
              <a:rPr lang="en-US" altLang="zh-CN" smtClean="0"/>
              <a:t>}</a:t>
            </a:r>
          </a:p>
          <a:p>
            <a:endParaRPr lang="en-US" altLang="zh-CN">
              <a:latin typeface="Arial" pitchFamily="34" charset="0"/>
              <a:cs typeface="Arial" pitchFamily="34" charset="0"/>
            </a:endParaRPr>
          </a:p>
          <a:p>
            <a:pPr marL="285750" indent="-285750">
              <a:buFont typeface="Wingdings" pitchFamily="2" charset="2"/>
              <a:buChar char="l"/>
            </a:pPr>
            <a:r>
              <a:rPr lang="zh-CN" altLang="en-US" b="1" smtClean="0">
                <a:latin typeface="Arial" pitchFamily="34" charset="0"/>
                <a:cs typeface="Arial" pitchFamily="34" charset="0"/>
              </a:rPr>
              <a:t>源码分析</a:t>
            </a:r>
            <a:endParaRPr lang="en-US" altLang="zh-CN" b="1" smtClean="0">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31048002"/>
              </p:ext>
            </p:extLst>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4" imgW="3813840" imgH="711360" progId="Package">
                  <p:embed/>
                </p:oleObj>
              </mc:Choice>
              <mc:Fallback>
                <p:oleObj name="包装程序外壳对象" showAsIcon="1" r:id="rId4" imgW="3813840" imgH="711360" progId="Package">
                  <p:embed/>
                  <p:pic>
                    <p:nvPicPr>
                      <p:cNvPr id="0" name=""/>
                      <p:cNvPicPr/>
                      <p:nvPr/>
                    </p:nvPicPr>
                    <p:blipFill>
                      <a:blip r:embed="rId5"/>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930923282"/>
              </p:ext>
            </p:extLst>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6" imgW="902520" imgH="711360" progId="Package">
                  <p:embed/>
                </p:oleObj>
              </mc:Choice>
              <mc:Fallback>
                <p:oleObj name="包装程序外壳对象" showAsIcon="1" r:id="rId6" imgW="902520" imgH="711360" progId="Package">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30571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itchFamily="34" charset="0"/>
                <a:cs typeface="Arial" pitchFamily="34" charset="0"/>
              </a:rPr>
              <a:t>使</a:t>
            </a:r>
            <a:r>
              <a:rPr lang="zh-CN" altLang="en-US" smtClean="0">
                <a:latin typeface="Arial" pitchFamily="34" charset="0"/>
                <a:cs typeface="Arial" pitchFamily="34" charset="0"/>
              </a:rPr>
              <a:t>用</a:t>
            </a:r>
            <a:r>
              <a:rPr lang="en-US" altLang="zh-CN" smtClean="0">
                <a:latin typeface="Arial" pitchFamily="34" charset="0"/>
                <a:cs typeface="Arial" pitchFamily="34" charset="0"/>
              </a:rPr>
              <a:t>BIO</a:t>
            </a:r>
            <a:r>
              <a:rPr lang="zh-CN" altLang="en-US" smtClean="0">
                <a:latin typeface="Arial" pitchFamily="34" charset="0"/>
                <a:cs typeface="Arial" pitchFamily="34" charset="0"/>
              </a:rPr>
              <a:t>模型编写一个服务器端，监听</a:t>
            </a:r>
            <a:r>
              <a:rPr lang="en-US" altLang="zh-CN" smtClean="0">
                <a:latin typeface="Arial" pitchFamily="34" charset="0"/>
                <a:cs typeface="Arial" pitchFamily="34" charset="0"/>
              </a:rPr>
              <a:t>6666</a:t>
            </a:r>
            <a:r>
              <a:rPr lang="zh-CN" altLang="en-US" smtClean="0">
                <a:latin typeface="Arial" pitchFamily="34" charset="0"/>
                <a:cs typeface="Arial" pitchFamily="34" charset="0"/>
              </a:rPr>
              <a:t>端口，当有客户端连接时，就启动一个线程与之通讯。</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要求使用线</a:t>
            </a:r>
            <a:r>
              <a:rPr lang="zh-CN" altLang="en-US">
                <a:latin typeface="Arial" pitchFamily="34" charset="0"/>
                <a:cs typeface="Arial" pitchFamily="34" charset="0"/>
              </a:rPr>
              <a:t>程池机制改</a:t>
            </a:r>
            <a:r>
              <a:rPr lang="zh-CN" altLang="en-US" smtClean="0">
                <a:latin typeface="Arial" pitchFamily="34" charset="0"/>
                <a:cs typeface="Arial" pitchFamily="34" charset="0"/>
              </a:rPr>
              <a:t>善，可以连接多个客户端</a:t>
            </a:r>
            <a:r>
              <a:rPr lang="en-US" altLang="zh-CN" smtClean="0">
                <a:latin typeface="Arial" pitchFamily="34" charset="0"/>
                <a:cs typeface="Arial" pitchFamily="34" charset="0"/>
              </a:rPr>
              <a:t>.</a:t>
            </a: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服务</a:t>
            </a:r>
            <a:r>
              <a:rPr lang="zh-CN" altLang="en-US" smtClean="0">
                <a:latin typeface="Arial" pitchFamily="34" charset="0"/>
                <a:cs typeface="Arial" pitchFamily="34" charset="0"/>
              </a:rPr>
              <a:t>器端可以接收客户端发送的数据</a:t>
            </a:r>
            <a:r>
              <a:rPr lang="en-US" altLang="zh-CN" smtClean="0">
                <a:latin typeface="Arial" pitchFamily="34" charset="0"/>
                <a:cs typeface="Arial" pitchFamily="34" charset="0"/>
              </a:rPr>
              <a:t>(telnet </a:t>
            </a:r>
            <a:r>
              <a:rPr lang="zh-CN" altLang="en-US" smtClean="0">
                <a:latin typeface="Arial" pitchFamily="34" charset="0"/>
                <a:cs typeface="Arial" pitchFamily="34" charset="0"/>
              </a:rPr>
              <a:t>方式即可</a:t>
            </a:r>
            <a:r>
              <a:rPr lang="en-US" altLang="zh-CN" smtClean="0">
                <a:latin typeface="Arial" pitchFamily="34" charset="0"/>
                <a:cs typeface="Arial" pitchFamily="34" charset="0"/>
              </a:rPr>
              <a:t>)</a:t>
            </a:r>
            <a:r>
              <a:rPr lang="zh-CN" altLang="en-US" smtClean="0">
                <a:latin typeface="Arial" pitchFamily="34" charset="0"/>
                <a:cs typeface="Arial" pitchFamily="34" charset="0"/>
              </a:rPr>
              <a:t>。</a:t>
            </a:r>
            <a:endParaRPr lang="zh-CN" altLang="en-US">
              <a:latin typeface="Arial" pitchFamily="34" charset="0"/>
              <a:cs typeface="Arial" pitchFamily="34" charset="0"/>
            </a:endParaRPr>
          </a:p>
          <a:p>
            <a:endParaRPr lang="zh-CN" altLang="en-US"/>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extLst>
              <p:ext uri="{D42A27DB-BD31-4B8C-83A1-F6EECF244321}">
                <p14:modId xmlns:p14="http://schemas.microsoft.com/office/powerpoint/2010/main" val="4171409694"/>
              </p:ext>
            </p:extLst>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5" imgW="1271160" imgH="711360" progId="Package">
                  <p:embed/>
                </p:oleObj>
              </mc:Choice>
              <mc:Fallback>
                <p:oleObj name="包装程序外壳对象" showAsIcon="1" r:id="rId5" imgW="1271160" imgH="711360" progId="Package">
                  <p:embed/>
                  <p:pic>
                    <p:nvPicPr>
                      <p:cNvPr id="0" name=""/>
                      <p:cNvPicPr/>
                      <p:nvPr/>
                    </p:nvPicPr>
                    <p:blipFill>
                      <a:blip r:embed="rId6"/>
                      <a:stretch>
                        <a:fillRect/>
                      </a:stretch>
                    </p:blipFill>
                    <p:spPr>
                      <a:xfrm>
                        <a:off x="1288958" y="3857803"/>
                        <a:ext cx="1319617" cy="711200"/>
                      </a:xfrm>
                      <a:prstGeom prst="rect">
                        <a:avLst/>
                      </a:prstGeom>
                    </p:spPr>
                  </p:pic>
                </p:oleObj>
              </mc:Fallback>
            </mc:AlternateContent>
          </a:graphicData>
        </a:graphic>
      </p:graphicFrame>
    </p:spTree>
    <p:extLst>
      <p:ext uri="{BB962C8B-B14F-4D97-AF65-F5344CB8AC3E}">
        <p14:creationId xmlns:p14="http://schemas.microsoft.com/office/powerpoint/2010/main" val="108893050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itchFamily="34" charset="0"/>
                <a:cs typeface="Arial" pitchFamily="34" charset="0"/>
              </a:rPr>
              <a:t>ChannelPipeline </a:t>
            </a:r>
            <a:r>
              <a:rPr lang="zh-CN" altLang="en-US" sz="2000" b="1">
                <a:solidFill>
                  <a:srgbClr val="0070C0"/>
                </a:solidFill>
                <a:latin typeface="Arial" pitchFamily="34" charset="0"/>
                <a:cs typeface="Arial" pitchFamily="34" charset="0"/>
              </a:rPr>
              <a:t>调度 </a:t>
            </a:r>
            <a:r>
              <a:rPr lang="en-US" altLang="zh-CN" sz="2000" b="1">
                <a:solidFill>
                  <a:srgbClr val="0070C0"/>
                </a:solidFill>
                <a:latin typeface="Arial" pitchFamily="34" charset="0"/>
                <a:cs typeface="Arial" pitchFamily="34" charset="0"/>
              </a:rPr>
              <a:t>handler </a:t>
            </a:r>
            <a:r>
              <a:rPr lang="zh-CN" altLang="en-US" sz="2000" b="1" smtClean="0">
                <a:solidFill>
                  <a:srgbClr val="0070C0"/>
                </a:solidFill>
                <a:latin typeface="Arial" pitchFamily="34" charset="0"/>
                <a:cs typeface="Arial" pitchFamily="34" charset="0"/>
              </a:rPr>
              <a:t>梳理</a:t>
            </a:r>
            <a:endParaRPr lang="en-US" altLang="zh-CN" sz="2000" b="1" smtClean="0">
              <a:solidFill>
                <a:srgbClr val="0070C0"/>
              </a:solidFill>
              <a:latin typeface="Arial" pitchFamily="34" charset="0"/>
              <a:cs typeface="Arial" pitchFamily="34" charset="0"/>
            </a:endParaRPr>
          </a:p>
          <a:p>
            <a:endParaRPr lang="en-US" altLang="zh-CN" smtClean="0">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Context </a:t>
            </a:r>
            <a:r>
              <a:rPr lang="zh-CN" altLang="en-US">
                <a:latin typeface="Arial" pitchFamily="34" charset="0"/>
                <a:cs typeface="Arial" pitchFamily="34" charset="0"/>
              </a:rPr>
              <a:t>包装 </a:t>
            </a:r>
            <a:r>
              <a:rPr lang="en-US" altLang="zh-CN">
                <a:latin typeface="Arial" pitchFamily="34" charset="0"/>
                <a:cs typeface="Arial" pitchFamily="34" charset="0"/>
              </a:rPr>
              <a:t>handler</a:t>
            </a:r>
            <a:r>
              <a:rPr lang="zh-CN" altLang="en-US">
                <a:latin typeface="Arial" pitchFamily="34" charset="0"/>
                <a:cs typeface="Arial" pitchFamily="34" charset="0"/>
              </a:rPr>
              <a:t>，多个 </a:t>
            </a:r>
            <a:r>
              <a:rPr lang="en-US" altLang="zh-CN">
                <a:latin typeface="Arial" pitchFamily="34" charset="0"/>
                <a:cs typeface="Arial" pitchFamily="34" charset="0"/>
              </a:rPr>
              <a:t>Context </a:t>
            </a:r>
            <a:r>
              <a:rPr lang="zh-CN" altLang="en-US">
                <a:latin typeface="Arial" pitchFamily="34" charset="0"/>
                <a:cs typeface="Arial" pitchFamily="34" charset="0"/>
              </a:rPr>
              <a:t>在 </a:t>
            </a:r>
            <a:r>
              <a:rPr lang="en-US" altLang="zh-CN">
                <a:latin typeface="Arial" pitchFamily="34" charset="0"/>
                <a:cs typeface="Arial" pitchFamily="34" charset="0"/>
              </a:rPr>
              <a:t>pipeline </a:t>
            </a:r>
            <a:r>
              <a:rPr lang="zh-CN" altLang="en-US">
                <a:latin typeface="Arial" pitchFamily="34" charset="0"/>
                <a:cs typeface="Arial" pitchFamily="34" charset="0"/>
              </a:rPr>
              <a:t>中形成了双向链表，入站方向叫 </a:t>
            </a:r>
            <a:r>
              <a:rPr lang="en-US" altLang="zh-CN">
                <a:latin typeface="Arial" pitchFamily="34" charset="0"/>
                <a:cs typeface="Arial" pitchFamily="34" charset="0"/>
              </a:rPr>
              <a:t>inbound</a:t>
            </a:r>
            <a:r>
              <a:rPr lang="zh-CN" altLang="en-US">
                <a:latin typeface="Arial" pitchFamily="34" charset="0"/>
                <a:cs typeface="Arial" pitchFamily="34" charset="0"/>
              </a:rPr>
              <a:t>，由 </a:t>
            </a:r>
            <a:r>
              <a:rPr lang="en-US" altLang="zh-CN">
                <a:latin typeface="Arial" pitchFamily="34" charset="0"/>
                <a:cs typeface="Arial" pitchFamily="34" charset="0"/>
              </a:rPr>
              <a:t>head </a:t>
            </a:r>
            <a:r>
              <a:rPr lang="zh-CN" altLang="en-US">
                <a:latin typeface="Arial" pitchFamily="34" charset="0"/>
                <a:cs typeface="Arial" pitchFamily="34" charset="0"/>
              </a:rPr>
              <a:t>节点开始，出站方法叫 </a:t>
            </a:r>
            <a:r>
              <a:rPr lang="en-US" altLang="zh-CN">
                <a:latin typeface="Arial" pitchFamily="34" charset="0"/>
                <a:cs typeface="Arial" pitchFamily="34" charset="0"/>
              </a:rPr>
              <a:t>outbound </a:t>
            </a:r>
            <a:r>
              <a:rPr lang="zh-CN" altLang="en-US">
                <a:latin typeface="Arial" pitchFamily="34" charset="0"/>
                <a:cs typeface="Arial" pitchFamily="34" charset="0"/>
              </a:rPr>
              <a:t>，由 </a:t>
            </a:r>
            <a:r>
              <a:rPr lang="en-US" altLang="zh-CN">
                <a:latin typeface="Arial" pitchFamily="34" charset="0"/>
                <a:cs typeface="Arial" pitchFamily="34" charset="0"/>
              </a:rPr>
              <a:t>tail </a:t>
            </a:r>
            <a:r>
              <a:rPr lang="zh-CN" altLang="en-US">
                <a:latin typeface="Arial" pitchFamily="34" charset="0"/>
                <a:cs typeface="Arial" pitchFamily="34" charset="0"/>
              </a:rPr>
              <a:t>节点开始</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而</a:t>
            </a:r>
            <a:r>
              <a:rPr lang="zh-CN" altLang="en-US">
                <a:latin typeface="Arial" pitchFamily="34" charset="0"/>
                <a:cs typeface="Arial" pitchFamily="34" charset="0"/>
              </a:rPr>
              <a:t>节点中间的传递通过 </a:t>
            </a:r>
            <a:r>
              <a:rPr lang="en-US" altLang="zh-CN">
                <a:latin typeface="Arial" pitchFamily="34" charset="0"/>
                <a:cs typeface="Arial" pitchFamily="34" charset="0"/>
              </a:rPr>
              <a:t>AbstractChannelHandlerContext </a:t>
            </a:r>
            <a:r>
              <a:rPr lang="zh-CN" altLang="en-US">
                <a:latin typeface="Arial" pitchFamily="34" charset="0"/>
                <a:cs typeface="Arial" pitchFamily="34" charset="0"/>
              </a:rPr>
              <a:t>类内部的 </a:t>
            </a:r>
            <a:r>
              <a:rPr lang="en-US" altLang="zh-CN">
                <a:latin typeface="Arial" pitchFamily="34" charset="0"/>
                <a:cs typeface="Arial" pitchFamily="34" charset="0"/>
              </a:rPr>
              <a:t>fire </a:t>
            </a:r>
            <a:r>
              <a:rPr lang="zh-CN" altLang="en-US">
                <a:latin typeface="Arial" pitchFamily="34" charset="0"/>
                <a:cs typeface="Arial" pitchFamily="34" charset="0"/>
              </a:rPr>
              <a:t>系列方法，找到当前节点的下一个节点不断的循环传播。是一</a:t>
            </a:r>
            <a:r>
              <a:rPr lang="zh-CN" altLang="en-US" smtClean="0">
                <a:latin typeface="Arial" pitchFamily="34" charset="0"/>
                <a:cs typeface="Arial" pitchFamily="34" charset="0"/>
              </a:rPr>
              <a:t>个过</a:t>
            </a:r>
            <a:r>
              <a:rPr lang="zh-CN" altLang="en-US">
                <a:latin typeface="Arial" pitchFamily="34" charset="0"/>
                <a:cs typeface="Arial" pitchFamily="34" charset="0"/>
              </a:rPr>
              <a:t>滤</a:t>
            </a:r>
            <a:r>
              <a:rPr lang="zh-CN" altLang="en-US" smtClean="0">
                <a:latin typeface="Arial" pitchFamily="34" charset="0"/>
                <a:cs typeface="Arial" pitchFamily="34" charset="0"/>
              </a:rPr>
              <a:t>器形式</a:t>
            </a:r>
            <a:r>
              <a:rPr lang="zh-CN" altLang="en-US">
                <a:latin typeface="Arial" pitchFamily="34" charset="0"/>
                <a:cs typeface="Arial" pitchFamily="34" charset="0"/>
              </a:rPr>
              <a:t>完</a:t>
            </a:r>
            <a:r>
              <a:rPr lang="zh-CN" altLang="en-US" smtClean="0">
                <a:latin typeface="Arial" pitchFamily="34" charset="0"/>
                <a:cs typeface="Arial" pitchFamily="34" charset="0"/>
              </a:rPr>
              <a:t>成对</a:t>
            </a:r>
            <a:r>
              <a:rPr lang="en-US" altLang="zh-CN" smtClean="0">
                <a:latin typeface="Arial" pitchFamily="34" charset="0"/>
                <a:cs typeface="Arial" pitchFamily="34" charset="0"/>
              </a:rPr>
              <a:t>handler </a:t>
            </a:r>
            <a:r>
              <a:rPr lang="zh-CN" altLang="en-US" smtClean="0">
                <a:latin typeface="Arial" pitchFamily="34" charset="0"/>
                <a:cs typeface="Arial" pitchFamily="34" charset="0"/>
              </a:rPr>
              <a:t>的调度</a:t>
            </a:r>
            <a:endParaRPr lang="en-US" altLang="zh-CN" smtClean="0">
              <a:latin typeface="Arial" pitchFamily="34" charset="0"/>
              <a:cs typeface="Arial" pitchFamily="34" charset="0"/>
            </a:endParaRPr>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306901589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源码剖析目</a:t>
            </a:r>
            <a:r>
              <a:rPr lang="zh-CN" altLang="en-US" sz="2000" b="1">
                <a:solidFill>
                  <a:srgbClr val="0070C0"/>
                </a:solidFill>
                <a:latin typeface="Arial" pitchFamily="34" charset="0"/>
                <a:cs typeface="Arial" pitchFamily="34" charset="0"/>
              </a:rPr>
              <a:t>的</a:t>
            </a:r>
            <a:endParaRPr lang="en-US" altLang="zh-CN" sz="2000" b="1" smtClean="0">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r>
              <a:rPr lang="en-US" altLang="zh-CN" smtClean="0">
                <a:latin typeface="Arial" pitchFamily="34" charset="0"/>
                <a:cs typeface="Arial" pitchFamily="34" charset="0"/>
              </a:rPr>
              <a:t>Netty </a:t>
            </a:r>
            <a:r>
              <a:rPr lang="zh-CN" altLang="en-US">
                <a:latin typeface="Arial" pitchFamily="34" charset="0"/>
                <a:cs typeface="Arial" pitchFamily="34" charset="0"/>
              </a:rPr>
              <a:t>作为一个网络框架，提供了诸多功能，比</a:t>
            </a:r>
            <a:r>
              <a:rPr lang="zh-CN" altLang="en-US" smtClean="0">
                <a:latin typeface="Arial" pitchFamily="34" charset="0"/>
                <a:cs typeface="Arial" pitchFamily="34" charset="0"/>
              </a:rPr>
              <a:t>如编码解码等，</a:t>
            </a:r>
            <a:r>
              <a:rPr lang="en-US" altLang="zh-CN">
                <a:latin typeface="Arial" pitchFamily="34" charset="0"/>
                <a:cs typeface="Arial" pitchFamily="34" charset="0"/>
              </a:rPr>
              <a:t>Netty </a:t>
            </a:r>
            <a:r>
              <a:rPr lang="zh-CN" altLang="en-US" smtClean="0">
                <a:latin typeface="Arial" pitchFamily="34" charset="0"/>
                <a:cs typeface="Arial" pitchFamily="34" charset="0"/>
              </a:rPr>
              <a:t>还提供了非</a:t>
            </a:r>
            <a:r>
              <a:rPr lang="zh-CN" altLang="en-US">
                <a:latin typeface="Arial" pitchFamily="34" charset="0"/>
                <a:cs typeface="Arial" pitchFamily="34" charset="0"/>
              </a:rPr>
              <a:t>常重要的一个服务</a:t>
            </a:r>
            <a:r>
              <a:rPr lang="en-US" altLang="zh-CN">
                <a:latin typeface="Arial" pitchFamily="34" charset="0"/>
                <a:cs typeface="Arial" pitchFamily="34" charset="0"/>
              </a:rPr>
              <a:t>-----</a:t>
            </a:r>
            <a:r>
              <a:rPr lang="zh-CN" altLang="en-US">
                <a:latin typeface="Arial" pitchFamily="34" charset="0"/>
                <a:cs typeface="Arial" pitchFamily="34" charset="0"/>
              </a:rPr>
              <a:t>心跳机</a:t>
            </a:r>
            <a:r>
              <a:rPr lang="zh-CN" altLang="en-US" smtClean="0">
                <a:latin typeface="Arial" pitchFamily="34" charset="0"/>
                <a:cs typeface="Arial" pitchFamily="34" charset="0"/>
              </a:rPr>
              <a:t>制</a:t>
            </a:r>
            <a:r>
              <a:rPr lang="en-US" altLang="zh-CN" smtClean="0">
                <a:latin typeface="Arial" pitchFamily="34" charset="0"/>
                <a:cs typeface="Arial" pitchFamily="34" charset="0"/>
              </a:rPr>
              <a:t>heartbeat</a:t>
            </a:r>
            <a:r>
              <a:rPr lang="zh-CN" altLang="en-US" smtClean="0">
                <a:latin typeface="Arial" pitchFamily="34" charset="0"/>
                <a:cs typeface="Arial" pitchFamily="34" charset="0"/>
              </a:rPr>
              <a:t>。</a:t>
            </a:r>
            <a:r>
              <a:rPr lang="zh-CN" altLang="en-US">
                <a:latin typeface="Arial" pitchFamily="34" charset="0"/>
                <a:cs typeface="Arial" pitchFamily="34" charset="0"/>
              </a:rPr>
              <a:t>通过心跳检查对方是否有效，</a:t>
            </a:r>
            <a:r>
              <a:rPr lang="zh-CN" altLang="en-US" smtClean="0">
                <a:latin typeface="Arial" pitchFamily="34" charset="0"/>
                <a:cs typeface="Arial" pitchFamily="34" charset="0"/>
              </a:rPr>
              <a:t>这是 </a:t>
            </a:r>
            <a:r>
              <a:rPr lang="en-US" altLang="zh-CN">
                <a:latin typeface="Arial" pitchFamily="34" charset="0"/>
                <a:cs typeface="Arial" pitchFamily="34" charset="0"/>
              </a:rPr>
              <a:t>RPC </a:t>
            </a:r>
            <a:r>
              <a:rPr lang="zh-CN" altLang="en-US">
                <a:latin typeface="Arial" pitchFamily="34" charset="0"/>
                <a:cs typeface="Arial" pitchFamily="34" charset="0"/>
              </a:rPr>
              <a:t>框架中是必不可少的功能。下面我们分析一下</a:t>
            </a:r>
            <a:r>
              <a:rPr lang="en-US" altLang="zh-CN" smtClean="0">
                <a:latin typeface="Arial" pitchFamily="34" charset="0"/>
                <a:cs typeface="Arial" pitchFamily="34" charset="0"/>
              </a:rPr>
              <a:t>Netty</a:t>
            </a:r>
            <a:r>
              <a:rPr lang="zh-CN" altLang="en-US" smtClean="0">
                <a:latin typeface="Arial" pitchFamily="34" charset="0"/>
                <a:cs typeface="Arial" pitchFamily="34" charset="0"/>
              </a:rPr>
              <a:t>内部</a:t>
            </a:r>
            <a:r>
              <a:rPr lang="en-US" altLang="zh-CN" smtClean="0">
                <a:latin typeface="Arial" pitchFamily="34" charset="0"/>
                <a:cs typeface="Arial" pitchFamily="34" charset="0"/>
              </a:rPr>
              <a:t> </a:t>
            </a:r>
            <a:r>
              <a:rPr lang="zh-CN" altLang="en-US">
                <a:latin typeface="Arial" pitchFamily="34" charset="0"/>
                <a:cs typeface="Arial" pitchFamily="34" charset="0"/>
              </a:rPr>
              <a:t>心跳服</a:t>
            </a:r>
            <a:r>
              <a:rPr lang="zh-CN" altLang="en-US" smtClean="0">
                <a:latin typeface="Arial" pitchFamily="34" charset="0"/>
                <a:cs typeface="Arial" pitchFamily="34" charset="0"/>
              </a:rPr>
              <a:t>务源</a:t>
            </a:r>
            <a:r>
              <a:rPr lang="zh-CN" altLang="en-US">
                <a:latin typeface="Arial" pitchFamily="34" charset="0"/>
                <a:cs typeface="Arial" pitchFamily="34" charset="0"/>
              </a:rPr>
              <a:t>码实</a:t>
            </a:r>
            <a:r>
              <a:rPr lang="zh-CN" altLang="en-US" smtClean="0">
                <a:latin typeface="Arial" pitchFamily="34" charset="0"/>
                <a:cs typeface="Arial" pitchFamily="34" charset="0"/>
              </a:rPr>
              <a:t>现</a:t>
            </a:r>
            <a:r>
              <a:rPr lang="zh-CN" altLang="en-US">
                <a:latin typeface="Arial" pitchFamily="34" charset="0"/>
                <a:cs typeface="Arial" pitchFamily="34" charset="0"/>
              </a:rPr>
              <a:t>。</a:t>
            </a:r>
            <a:br>
              <a:rPr lang="zh-CN" altLang="en-US">
                <a:latin typeface="Arial" pitchFamily="34" charset="0"/>
                <a:cs typeface="Arial" pitchFamily="34" charset="0"/>
              </a:rPr>
            </a:br>
            <a:endParaRPr lang="zh-CN" altLang="en-US">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r>
              <a:rPr lang="en-US" altLang="zh-CN" smtClean="0">
                <a:latin typeface="Arial" pitchFamily="34" charset="0"/>
                <a:cs typeface="Arial" pitchFamily="34" charset="0"/>
              </a:rPr>
              <a:t/>
            </a:r>
            <a:br>
              <a:rPr lang="en-US" altLang="zh-CN" smtClean="0">
                <a:latin typeface="Arial" pitchFamily="34" charset="0"/>
                <a:cs typeface="Arial" pitchFamily="34" charset="0"/>
              </a:rPr>
            </a:br>
            <a:endParaRPr lang="en-US" altLang="zh-CN" smtClean="0">
              <a:latin typeface="Arial" pitchFamily="34" charset="0"/>
              <a:cs typeface="Arial" pitchFamily="34" charset="0"/>
            </a:endParaRPr>
          </a:p>
        </p:txBody>
      </p:sp>
      <p:pic>
        <p:nvPicPr>
          <p:cNvPr id="201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066874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a:t>
            </a:r>
            <a:endParaRPr lang="en-US" altLang="zh-CN" sz="2000" b="1" smtClean="0">
              <a:solidFill>
                <a:srgbClr val="0070C0"/>
              </a:solidFill>
              <a:latin typeface="Arial" pitchFamily="34" charset="0"/>
              <a:cs typeface="Arial" pitchFamily="34" charset="0"/>
            </a:endParaRPr>
          </a:p>
          <a:p>
            <a:endParaRPr lang="en-US" altLang="zh-CN" sz="2000" b="1" smtClean="0">
              <a:solidFill>
                <a:srgbClr val="0070C0"/>
              </a:solidFill>
              <a:latin typeface="Arial" pitchFamily="34" charset="0"/>
              <a:cs typeface="Arial" pitchFamily="34" charset="0"/>
            </a:endParaRPr>
          </a:p>
          <a:p>
            <a:pPr marL="342900" indent="-342900">
              <a:buFont typeface="Wingdings" pitchFamily="2" charset="2"/>
              <a:buChar char="l"/>
            </a:pPr>
            <a:r>
              <a:rPr lang="zh-CN" altLang="en-US" sz="2000" b="1">
                <a:latin typeface="Arial" pitchFamily="34" charset="0"/>
                <a:cs typeface="Arial" pitchFamily="34" charset="0"/>
              </a:rPr>
              <a:t>说</a:t>
            </a:r>
            <a:r>
              <a:rPr lang="zh-CN" altLang="en-US" sz="2000" b="1" smtClean="0">
                <a:latin typeface="Arial" pitchFamily="34" charset="0"/>
                <a:cs typeface="Arial" pitchFamily="34" charset="0"/>
              </a:rPr>
              <a:t>明</a:t>
            </a:r>
            <a:endParaRPr lang="zh-CN" altLang="en-US">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Netty </a:t>
            </a:r>
            <a:r>
              <a:rPr lang="zh-CN" altLang="en-US">
                <a:latin typeface="Arial" pitchFamily="34" charset="0"/>
                <a:cs typeface="Arial" pitchFamily="34" charset="0"/>
              </a:rPr>
              <a:t>提供了 </a:t>
            </a:r>
            <a:r>
              <a:rPr lang="en-US" altLang="zh-CN">
                <a:latin typeface="Arial" pitchFamily="34" charset="0"/>
                <a:cs typeface="Arial" pitchFamily="34" charset="0"/>
              </a:rPr>
              <a:t>IdleStateHandler </a:t>
            </a:r>
            <a:r>
              <a:rPr lang="zh-CN" altLang="en-US">
                <a:latin typeface="Arial" pitchFamily="34" charset="0"/>
                <a:cs typeface="Arial" pitchFamily="34" charset="0"/>
              </a:rPr>
              <a:t>，</a:t>
            </a:r>
            <a:r>
              <a:rPr lang="en-US" altLang="zh-CN">
                <a:latin typeface="Arial" pitchFamily="34" charset="0"/>
                <a:cs typeface="Arial" pitchFamily="34" charset="0"/>
              </a:rPr>
              <a:t>ReadTimeoutHandler</a:t>
            </a:r>
            <a:r>
              <a:rPr lang="zh-CN" altLang="en-US">
                <a:latin typeface="Arial" pitchFamily="34" charset="0"/>
                <a:cs typeface="Arial" pitchFamily="34" charset="0"/>
              </a:rPr>
              <a:t>，</a:t>
            </a:r>
            <a:r>
              <a:rPr lang="en-US" altLang="zh-CN">
                <a:latin typeface="Arial" pitchFamily="34" charset="0"/>
                <a:cs typeface="Arial" pitchFamily="34" charset="0"/>
              </a:rPr>
              <a:t>WriteTimeoutHandler </a:t>
            </a:r>
            <a:r>
              <a:rPr lang="zh-CN" altLang="en-US" smtClean="0">
                <a:latin typeface="Arial" pitchFamily="34" charset="0"/>
                <a:cs typeface="Arial" pitchFamily="34" charset="0"/>
              </a:rPr>
              <a:t>三个</a:t>
            </a:r>
            <a:r>
              <a:rPr lang="en-US" altLang="zh-CN" b="1" smtClean="0">
                <a:solidFill>
                  <a:srgbClr val="DA0000"/>
                </a:solidFill>
                <a:latin typeface="Arial" pitchFamily="34" charset="0"/>
                <a:cs typeface="Arial" pitchFamily="34" charset="0"/>
              </a:rPr>
              <a:t>Handler</a:t>
            </a:r>
            <a:r>
              <a:rPr lang="en-US" altLang="zh-CN" smtClean="0">
                <a:solidFill>
                  <a:srgbClr val="DA0000"/>
                </a:solidFill>
                <a:latin typeface="Arial" pitchFamily="34" charset="0"/>
                <a:cs typeface="Arial" pitchFamily="34" charset="0"/>
              </a:rPr>
              <a:t> </a:t>
            </a:r>
            <a:r>
              <a:rPr lang="zh-CN" altLang="en-US" smtClean="0">
                <a:latin typeface="Arial" pitchFamily="34" charset="0"/>
                <a:cs typeface="Arial" pitchFamily="34" charset="0"/>
              </a:rPr>
              <a:t>检</a:t>
            </a:r>
            <a:r>
              <a:rPr lang="zh-CN" altLang="en-US">
                <a:latin typeface="Arial" pitchFamily="34" charset="0"/>
                <a:cs typeface="Arial" pitchFamily="34" charset="0"/>
              </a:rPr>
              <a:t>测连接的有效</a:t>
            </a:r>
            <a:r>
              <a:rPr lang="zh-CN" altLang="en-US" smtClean="0">
                <a:latin typeface="Arial" pitchFamily="34" charset="0"/>
                <a:cs typeface="Arial" pitchFamily="34" charset="0"/>
              </a:rPr>
              <a:t>性，重点分析 </a:t>
            </a:r>
            <a:r>
              <a:rPr lang="en-US" altLang="zh-CN" b="1">
                <a:solidFill>
                  <a:srgbClr val="DA0000"/>
                </a:solidFill>
                <a:latin typeface="Arial" pitchFamily="34" charset="0"/>
                <a:cs typeface="Arial" pitchFamily="34" charset="0"/>
              </a:rPr>
              <a:t>IdleStateHandler</a:t>
            </a:r>
            <a:r>
              <a:rPr lang="en-US" altLang="zh-CN">
                <a:solidFill>
                  <a:srgbClr val="DA0000"/>
                </a:solidFill>
                <a:latin typeface="Arial" pitchFamily="34" charset="0"/>
                <a:cs typeface="Arial" pitchFamily="34" charset="0"/>
              </a:rPr>
              <a:t> </a:t>
            </a:r>
            <a:r>
              <a:rPr lang="en-US" altLang="zh-CN" smtClean="0">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如图</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p:txBody>
      </p:sp>
      <p:pic>
        <p:nvPicPr>
          <p:cNvPr id="20275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363074275"/>
              </p:ext>
            </p:extLst>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5" imgW="2682360" imgH="711360" progId="Package">
                  <p:embed/>
                </p:oleObj>
              </mc:Choice>
              <mc:Fallback>
                <p:oleObj name="包装程序外壳对象" showAsIcon="1" r:id="rId5" imgW="2682360" imgH="711360" progId="Package">
                  <p:embed/>
                  <p:pic>
                    <p:nvPicPr>
                      <p:cNvPr id="0" name=""/>
                      <p:cNvPicPr/>
                      <p:nvPr/>
                    </p:nvPicPr>
                    <p:blipFill>
                      <a:blip r:embed="rId6"/>
                      <a:stretch>
                        <a:fillRect/>
                      </a:stretch>
                    </p:blipFill>
                    <p:spPr>
                      <a:xfrm>
                        <a:off x="8398443" y="4716255"/>
                        <a:ext cx="1368152" cy="711200"/>
                      </a:xfrm>
                      <a:prstGeom prst="rect">
                        <a:avLst/>
                      </a:prstGeom>
                    </p:spPr>
                  </p:pic>
                </p:oleObj>
              </mc:Fallback>
            </mc:AlternateContent>
          </a:graphicData>
        </a:graphic>
      </p:graphicFrame>
    </p:spTree>
    <p:extLst>
      <p:ext uri="{BB962C8B-B14F-4D97-AF65-F5344CB8AC3E}">
        <p14:creationId xmlns:p14="http://schemas.microsoft.com/office/powerpoint/2010/main" val="266705027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a:t>
            </a:r>
            <a:endParaRPr lang="en-US" altLang="zh-CN" sz="2000" b="1" smtClean="0">
              <a:solidFill>
                <a:srgbClr val="0070C0"/>
              </a:solidFill>
              <a:latin typeface="Arial" pitchFamily="34" charset="0"/>
              <a:cs typeface="Arial" pitchFamily="34" charset="0"/>
            </a:endParaRPr>
          </a:p>
          <a:p>
            <a:endParaRPr lang="en-US" altLang="zh-CN" sz="2000" b="1" smtClean="0">
              <a:solidFill>
                <a:srgbClr val="0070C0"/>
              </a:solidFill>
              <a:latin typeface="Arial" pitchFamily="34" charset="0"/>
              <a:cs typeface="Arial" pitchFamily="34" charset="0"/>
            </a:endParaRPr>
          </a:p>
          <a:p>
            <a:pPr marL="342900" indent="-342900">
              <a:buFont typeface="Wingdings" pitchFamily="2" charset="2"/>
              <a:buChar char="l"/>
            </a:pPr>
            <a:r>
              <a:rPr lang="zh-CN" altLang="en-US" sz="2000" b="1" smtClean="0">
                <a:latin typeface="Arial" pitchFamily="34" charset="0"/>
                <a:cs typeface="Arial" pitchFamily="34" charset="0"/>
              </a:rPr>
              <a:t>源码剖析</a:t>
            </a:r>
            <a:endParaRPr lang="zh-CN" altLang="en-US">
              <a:latin typeface="Arial" pitchFamily="34" charset="0"/>
              <a:cs typeface="Arial" pitchFamily="34" charset="0"/>
            </a:endParaRPr>
          </a:p>
          <a:p>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78575227"/>
              </p:ext>
            </p:extLst>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4" imgW="3432240" imgH="711360" progId="Package">
                  <p:embed/>
                </p:oleObj>
              </mc:Choice>
              <mc:Fallback>
                <p:oleObj name="包装程序外壳对象" showAsIcon="1" r:id="rId4" imgW="3432240" imgH="711360" progId="Package">
                  <p:embed/>
                  <p:pic>
                    <p:nvPicPr>
                      <p:cNvPr id="0" name=""/>
                      <p:cNvPicPr/>
                      <p:nvPr/>
                    </p:nvPicPr>
                    <p:blipFill>
                      <a:blip r:embed="rId5"/>
                      <a:stretch>
                        <a:fillRect/>
                      </a:stretch>
                    </p:blipFill>
                    <p:spPr>
                      <a:xfrm>
                        <a:off x="4948667" y="4320455"/>
                        <a:ext cx="3432175" cy="711200"/>
                      </a:xfrm>
                      <a:prstGeom prst="rect">
                        <a:avLst/>
                      </a:prstGeom>
                    </p:spPr>
                  </p:pic>
                </p:oleObj>
              </mc:Fallback>
            </mc:AlternateContent>
          </a:graphicData>
        </a:graphic>
      </p:graphicFrame>
    </p:spTree>
    <p:extLst>
      <p:ext uri="{BB962C8B-B14F-4D97-AF65-F5344CB8AC3E}">
        <p14:creationId xmlns:p14="http://schemas.microsoft.com/office/powerpoint/2010/main" val="244428305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源码剖析目</a:t>
            </a:r>
            <a:r>
              <a:rPr lang="zh-CN" altLang="en-US" sz="2000" b="1">
                <a:solidFill>
                  <a:srgbClr val="0070C0"/>
                </a:solidFill>
                <a:latin typeface="Arial" pitchFamily="34" charset="0"/>
                <a:cs typeface="Arial" pitchFamily="34" charset="0"/>
              </a:rPr>
              <a:t>的</a:t>
            </a:r>
            <a:endParaRPr lang="en-US" altLang="zh-CN" sz="2000" b="1" smtClean="0">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r>
              <a:rPr lang="en-US" altLang="zh-CN" smtClean="0">
                <a:latin typeface="Arial" pitchFamily="34" charset="0"/>
                <a:cs typeface="Arial" pitchFamily="34" charset="0"/>
              </a:rPr>
              <a:t>Echo</a:t>
            </a:r>
            <a:r>
              <a:rPr lang="zh-CN" altLang="en-US" smtClean="0">
                <a:latin typeface="Arial" pitchFamily="34" charset="0"/>
                <a:cs typeface="Arial" pitchFamily="34" charset="0"/>
              </a:rPr>
              <a:t>第</a:t>
            </a:r>
            <a:r>
              <a:rPr lang="zh-CN" altLang="en-US">
                <a:latin typeface="Arial" pitchFamily="34" charset="0"/>
                <a:cs typeface="Arial" pitchFamily="34" charset="0"/>
              </a:rPr>
              <a:t>一行代码就是 ：</a:t>
            </a:r>
            <a:r>
              <a:rPr lang="en-US" altLang="zh-CN">
                <a:latin typeface="Arial" pitchFamily="34" charset="0"/>
                <a:cs typeface="Arial" pitchFamily="34" charset="0"/>
              </a:rPr>
              <a:t>EventLoopGroup bossGroup = new </a:t>
            </a:r>
            <a:r>
              <a:rPr lang="en-US" altLang="zh-CN" smtClean="0">
                <a:latin typeface="Arial" pitchFamily="34" charset="0"/>
                <a:cs typeface="Arial" pitchFamily="34" charset="0"/>
              </a:rPr>
              <a:t>NioEventLoopGroup(1);</a:t>
            </a:r>
            <a:r>
              <a:rPr lang="zh-CN" altLang="en-US" smtClean="0">
                <a:latin typeface="Arial" pitchFamily="34" charset="0"/>
                <a:cs typeface="Arial" pitchFamily="34" charset="0"/>
              </a:rPr>
              <a:t>下面分</a:t>
            </a:r>
            <a:r>
              <a:rPr lang="zh-CN" altLang="en-US">
                <a:latin typeface="Arial" pitchFamily="34" charset="0"/>
                <a:cs typeface="Arial" pitchFamily="34" charset="0"/>
              </a:rPr>
              <a:t>析</a:t>
            </a:r>
            <a:r>
              <a:rPr lang="zh-CN" altLang="en-US" smtClean="0">
                <a:latin typeface="Arial" pitchFamily="34" charset="0"/>
                <a:cs typeface="Arial" pitchFamily="34" charset="0"/>
              </a:rPr>
              <a:t>其最</a:t>
            </a:r>
            <a:r>
              <a:rPr lang="zh-CN" altLang="en-US">
                <a:latin typeface="Arial" pitchFamily="34" charset="0"/>
                <a:cs typeface="Arial" pitchFamily="34" charset="0"/>
              </a:rPr>
              <a:t>核心的组件 </a:t>
            </a:r>
            <a:r>
              <a:rPr lang="en-US" altLang="zh-CN">
                <a:latin typeface="Arial" pitchFamily="34" charset="0"/>
                <a:cs typeface="Arial" pitchFamily="34" charset="0"/>
              </a:rPr>
              <a:t>EventLoop</a:t>
            </a:r>
            <a:r>
              <a:rPr lang="zh-CN" altLang="en-US" smtClean="0">
                <a:latin typeface="Arial" pitchFamily="34" charset="0"/>
                <a:cs typeface="Arial" pitchFamily="34" charset="0"/>
              </a:rPr>
              <a:t>。</a:t>
            </a:r>
            <a:r>
              <a:rPr lang="zh-CN" altLang="en-US">
                <a:latin typeface="Arial" pitchFamily="34" charset="0"/>
                <a:cs typeface="Arial" pitchFamily="34" charset="0"/>
              </a:rPr>
              <a:t/>
            </a:r>
            <a:br>
              <a:rPr lang="zh-CN" altLang="en-US">
                <a:latin typeface="Arial" pitchFamily="34" charset="0"/>
                <a:cs typeface="Arial" pitchFamily="34" charset="0"/>
              </a:rPr>
            </a:br>
            <a:endParaRPr lang="zh-CN" altLang="en-US">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r>
              <a:rPr lang="en-US" altLang="zh-CN" smtClean="0">
                <a:latin typeface="Arial" pitchFamily="34" charset="0"/>
                <a:cs typeface="Arial" pitchFamily="34" charset="0"/>
              </a:rPr>
              <a:t/>
            </a:r>
            <a:br>
              <a:rPr lang="en-US" altLang="zh-CN" smtClean="0">
                <a:latin typeface="Arial" pitchFamily="34" charset="0"/>
                <a:cs typeface="Arial" pitchFamily="34" charset="0"/>
              </a:rPr>
            </a:br>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166791253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a:t>
            </a:r>
            <a:endParaRPr lang="en-US" altLang="zh-CN" sz="2000" b="1" smtClean="0">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源</a:t>
            </a:r>
            <a:r>
              <a:rPr lang="zh-CN" altLang="en-US" b="1" smtClean="0">
                <a:latin typeface="Arial" pitchFamily="34" charset="0"/>
                <a:cs typeface="Arial" pitchFamily="34" charset="0"/>
              </a:rPr>
              <a:t>码剖析</a:t>
            </a:r>
            <a:r>
              <a:rPr lang="zh-CN" altLang="en-US" b="1">
                <a:latin typeface="Arial" pitchFamily="34" charset="0"/>
                <a:cs typeface="Arial" pitchFamily="34" charset="0"/>
              </a:rPr>
              <a:t/>
            </a:r>
            <a:br>
              <a:rPr lang="zh-CN" altLang="en-US" b="1">
                <a:latin typeface="Arial" pitchFamily="34" charset="0"/>
                <a:cs typeface="Arial" pitchFamily="34" charset="0"/>
              </a:rPr>
            </a:br>
            <a:endParaRPr lang="zh-CN" altLang="en-US" b="1">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r>
              <a:rPr lang="en-US" altLang="zh-CN" smtClean="0">
                <a:latin typeface="Arial" pitchFamily="34" charset="0"/>
                <a:cs typeface="Arial" pitchFamily="34" charset="0"/>
              </a:rPr>
              <a:t/>
            </a:r>
            <a:br>
              <a:rPr lang="en-US" altLang="zh-CN" smtClean="0">
                <a:latin typeface="Arial" pitchFamily="34" charset="0"/>
                <a:cs typeface="Arial" pitchFamily="34" charset="0"/>
              </a:rPr>
            </a:br>
            <a:endParaRPr lang="en-US" altLang="zh-CN" smtClean="0">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597823930"/>
              </p:ext>
            </p:extLst>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4" imgW="1818000" imgH="711360" progId="Package">
                  <p:embed/>
                </p:oleObj>
              </mc:Choice>
              <mc:Fallback>
                <p:oleObj name="包装程序外壳对象" showAsIcon="1" r:id="rId4" imgW="1818000" imgH="711360" progId="Package">
                  <p:embed/>
                  <p:pic>
                    <p:nvPicPr>
                      <p:cNvPr id="0" name=""/>
                      <p:cNvPicPr/>
                      <p:nvPr/>
                    </p:nvPicPr>
                    <p:blipFill>
                      <a:blip r:embed="rId5"/>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7723018"/>
              </p:ext>
            </p:extLst>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6" imgW="3508560" imgH="711360" progId="Package">
                  <p:embed/>
                </p:oleObj>
              </mc:Choice>
              <mc:Fallback>
                <p:oleObj name="包装程序外壳对象" showAsIcon="1" r:id="rId6" imgW="3508560" imgH="711360" progId="Package">
                  <p:embed/>
                  <p:pic>
                    <p:nvPicPr>
                      <p:cNvPr id="0" name=""/>
                      <p:cNvPicPr/>
                      <p:nvPr/>
                    </p:nvPicPr>
                    <p:blipFill>
                      <a:blip r:embed="rId7"/>
                      <a:stretch>
                        <a:fillRect/>
                      </a:stretch>
                    </p:blipFill>
                    <p:spPr>
                      <a:xfrm>
                        <a:off x="1854275" y="4320455"/>
                        <a:ext cx="3508375" cy="711200"/>
                      </a:xfrm>
                      <a:prstGeom prst="rect">
                        <a:avLst/>
                      </a:prstGeom>
                    </p:spPr>
                  </p:pic>
                </p:oleObj>
              </mc:Fallback>
            </mc:AlternateContent>
          </a:graphicData>
        </a:graphic>
      </p:graphicFrame>
    </p:spTree>
    <p:extLst>
      <p:ext uri="{BB962C8B-B14F-4D97-AF65-F5344CB8AC3E}">
        <p14:creationId xmlns:p14="http://schemas.microsoft.com/office/powerpoint/2010/main" val="261833287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源码剖析目</a:t>
            </a:r>
            <a:r>
              <a:rPr lang="zh-CN" altLang="en-US" sz="2000" b="1">
                <a:solidFill>
                  <a:srgbClr val="0070C0"/>
                </a:solidFill>
                <a:latin typeface="Arial" pitchFamily="34" charset="0"/>
                <a:cs typeface="Arial" pitchFamily="34" charset="0"/>
              </a:rPr>
              <a:t>的</a:t>
            </a:r>
            <a:endParaRPr lang="en-US" altLang="zh-CN" sz="2000" b="1" smtClean="0">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在 </a:t>
            </a:r>
            <a:r>
              <a:rPr lang="en-US" altLang="zh-CN">
                <a:latin typeface="Arial" pitchFamily="34" charset="0"/>
                <a:cs typeface="Arial" pitchFamily="34" charset="0"/>
              </a:rPr>
              <a:t>Netty </a:t>
            </a:r>
            <a:r>
              <a:rPr lang="zh-CN" altLang="en-US">
                <a:latin typeface="Arial" pitchFamily="34" charset="0"/>
                <a:cs typeface="Arial" pitchFamily="34" charset="0"/>
              </a:rPr>
              <a:t>中做耗时的，不可预料的操作，比如数据库，网络请求</a:t>
            </a:r>
            <a:r>
              <a:rPr lang="zh-CN" altLang="en-US" smtClean="0">
                <a:latin typeface="Arial" pitchFamily="34" charset="0"/>
                <a:cs typeface="Arial" pitchFamily="34" charset="0"/>
              </a:rPr>
              <a:t>，会</a:t>
            </a:r>
            <a:r>
              <a:rPr lang="zh-CN" altLang="en-US">
                <a:latin typeface="Arial" pitchFamily="34" charset="0"/>
                <a:cs typeface="Arial" pitchFamily="34" charset="0"/>
              </a:rPr>
              <a:t>严重影响 </a:t>
            </a:r>
            <a:r>
              <a:rPr lang="en-US" altLang="zh-CN">
                <a:latin typeface="Arial" pitchFamily="34" charset="0"/>
                <a:cs typeface="Arial" pitchFamily="34" charset="0"/>
              </a:rPr>
              <a:t>Netty </a:t>
            </a:r>
            <a:r>
              <a:rPr lang="zh-CN" altLang="en-US">
                <a:latin typeface="Arial" pitchFamily="34" charset="0"/>
                <a:cs typeface="Arial" pitchFamily="34" charset="0"/>
              </a:rPr>
              <a:t>对 </a:t>
            </a:r>
            <a:r>
              <a:rPr lang="en-US" altLang="zh-CN">
                <a:latin typeface="Arial" pitchFamily="34" charset="0"/>
                <a:cs typeface="Arial" pitchFamily="34" charset="0"/>
              </a:rPr>
              <a:t>Socket </a:t>
            </a:r>
            <a:r>
              <a:rPr lang="zh-CN" altLang="en-US">
                <a:latin typeface="Arial" pitchFamily="34" charset="0"/>
                <a:cs typeface="Arial" pitchFamily="34" charset="0"/>
              </a:rPr>
              <a:t>的处理速度</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而</a:t>
            </a:r>
            <a:r>
              <a:rPr lang="zh-CN" altLang="en-US">
                <a:latin typeface="Arial" pitchFamily="34" charset="0"/>
                <a:cs typeface="Arial" pitchFamily="34" charset="0"/>
              </a:rPr>
              <a:t>解决方法就是将耗时任务添加到异步线程池中。但就添加线程池这步操作来讲，可以有</a:t>
            </a:r>
            <a:r>
              <a:rPr lang="en-US" altLang="zh-CN">
                <a:latin typeface="Arial" pitchFamily="34" charset="0"/>
                <a:cs typeface="Arial" pitchFamily="34" charset="0"/>
              </a:rPr>
              <a:t>2</a:t>
            </a:r>
            <a:r>
              <a:rPr lang="zh-CN" altLang="en-US">
                <a:latin typeface="Arial" pitchFamily="34" charset="0"/>
                <a:cs typeface="Arial" pitchFamily="34" charset="0"/>
              </a:rPr>
              <a:t>种方式，而且这</a:t>
            </a:r>
            <a:r>
              <a:rPr lang="en-US" altLang="zh-CN">
                <a:latin typeface="Arial" pitchFamily="34" charset="0"/>
                <a:cs typeface="Arial" pitchFamily="34" charset="0"/>
              </a:rPr>
              <a:t>2</a:t>
            </a:r>
            <a:r>
              <a:rPr lang="zh-CN" altLang="en-US">
                <a:latin typeface="Arial" pitchFamily="34" charset="0"/>
                <a:cs typeface="Arial" pitchFamily="34" charset="0"/>
              </a:rPr>
              <a:t>种方</a:t>
            </a:r>
            <a:r>
              <a:rPr lang="zh-CN" altLang="en-US" smtClean="0">
                <a:latin typeface="Arial" pitchFamily="34" charset="0"/>
                <a:cs typeface="Arial" pitchFamily="34" charset="0"/>
              </a:rPr>
              <a:t>式</a:t>
            </a:r>
            <a:r>
              <a:rPr lang="zh-CN" altLang="en-US">
                <a:latin typeface="Arial" pitchFamily="34" charset="0"/>
                <a:cs typeface="Arial" pitchFamily="34" charset="0"/>
              </a:rPr>
              <a:t>实</a:t>
            </a:r>
            <a:r>
              <a:rPr lang="zh-CN" altLang="en-US" smtClean="0">
                <a:latin typeface="Arial" pitchFamily="34" charset="0"/>
                <a:cs typeface="Arial" pitchFamily="34" charset="0"/>
              </a:rPr>
              <a:t>现</a:t>
            </a:r>
            <a:r>
              <a:rPr lang="zh-CN" altLang="en-US">
                <a:latin typeface="Arial" pitchFamily="34" charset="0"/>
                <a:cs typeface="Arial" pitchFamily="34" charset="0"/>
              </a:rPr>
              <a:t>的</a:t>
            </a:r>
            <a:r>
              <a:rPr lang="zh-CN" altLang="en-US" smtClean="0">
                <a:latin typeface="Arial" pitchFamily="34" charset="0"/>
                <a:cs typeface="Arial" pitchFamily="34" charset="0"/>
              </a:rPr>
              <a:t>区</a:t>
            </a:r>
            <a:r>
              <a:rPr lang="zh-CN" altLang="en-US">
                <a:latin typeface="Arial" pitchFamily="34" charset="0"/>
                <a:cs typeface="Arial" pitchFamily="34" charset="0"/>
              </a:rPr>
              <a:t>别也蛮大的</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处</a:t>
            </a:r>
            <a:r>
              <a:rPr lang="zh-CN" altLang="en-US">
                <a:latin typeface="Arial" pitchFamily="34" charset="0"/>
                <a:cs typeface="Arial" pitchFamily="34" charset="0"/>
              </a:rPr>
              <a:t>理耗时业务的第一种方式</a:t>
            </a:r>
            <a:r>
              <a:rPr lang="en-US" altLang="zh-CN" smtClean="0">
                <a:latin typeface="Arial" pitchFamily="34" charset="0"/>
                <a:cs typeface="Arial" pitchFamily="34" charset="0"/>
              </a:rPr>
              <a:t>---handler </a:t>
            </a:r>
            <a:r>
              <a:rPr lang="zh-CN" altLang="en-US" smtClean="0">
                <a:latin typeface="Arial" pitchFamily="34" charset="0"/>
                <a:cs typeface="Arial" pitchFamily="34" charset="0"/>
              </a:rPr>
              <a:t>中加</a:t>
            </a:r>
            <a:r>
              <a:rPr lang="zh-CN" altLang="en-US">
                <a:latin typeface="Arial" pitchFamily="34" charset="0"/>
                <a:cs typeface="Arial" pitchFamily="34" charset="0"/>
              </a:rPr>
              <a:t>入线程</a:t>
            </a:r>
            <a:r>
              <a:rPr lang="zh-CN" altLang="en-US" smtClean="0">
                <a:latin typeface="Arial" pitchFamily="34" charset="0"/>
                <a:cs typeface="Arial" pitchFamily="34" charset="0"/>
              </a:rPr>
              <a:t>池</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处</a:t>
            </a:r>
            <a:r>
              <a:rPr lang="zh-CN" altLang="en-US">
                <a:latin typeface="Arial" pitchFamily="34" charset="0"/>
                <a:cs typeface="Arial" pitchFamily="34" charset="0"/>
              </a:rPr>
              <a:t>理耗时业务的第二种方式</a:t>
            </a:r>
            <a:r>
              <a:rPr lang="en-US" altLang="zh-CN" smtClean="0">
                <a:latin typeface="Arial" pitchFamily="34" charset="0"/>
                <a:cs typeface="Arial" pitchFamily="34" charset="0"/>
              </a:rPr>
              <a:t>---</a:t>
            </a:r>
            <a:r>
              <a:rPr lang="en-US" altLang="zh-CN">
                <a:latin typeface="Arial" pitchFamily="34" charset="0"/>
                <a:cs typeface="Arial" pitchFamily="34" charset="0"/>
              </a:rPr>
              <a:t>Context </a:t>
            </a:r>
            <a:r>
              <a:rPr lang="zh-CN" altLang="en-US">
                <a:latin typeface="Arial" pitchFamily="34" charset="0"/>
                <a:cs typeface="Arial" pitchFamily="34" charset="0"/>
              </a:rPr>
              <a:t>中添加线程池</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我们就来分析下两种方式</a:t>
            </a:r>
            <a:r>
              <a:rPr lang="zh-CN" altLang="en-US">
                <a:latin typeface="Arial" pitchFamily="34" charset="0"/>
                <a:cs typeface="Arial" pitchFamily="34" charset="0"/>
              </a:rPr>
              <a:t/>
            </a:r>
            <a:br>
              <a:rPr lang="zh-CN" altLang="en-US">
                <a:latin typeface="Arial" pitchFamily="34" charset="0"/>
                <a:cs typeface="Arial" pitchFamily="34" charset="0"/>
              </a:rPr>
            </a:br>
            <a:endParaRPr lang="zh-CN" altLang="en-US">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r>
              <a:rPr lang="en-US" altLang="zh-CN" smtClean="0">
                <a:latin typeface="Arial" pitchFamily="34" charset="0"/>
                <a:cs typeface="Arial" pitchFamily="34" charset="0"/>
              </a:rPr>
              <a:t/>
            </a:r>
            <a:br>
              <a:rPr lang="en-US" altLang="zh-CN" smtClean="0">
                <a:latin typeface="Arial" pitchFamily="34" charset="0"/>
                <a:cs typeface="Arial" pitchFamily="34" charset="0"/>
              </a:rPr>
            </a:br>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197138130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源码剖析</a:t>
            </a:r>
            <a:endParaRPr lang="en-US" altLang="zh-CN" sz="2000" b="1" smtClean="0">
              <a:solidFill>
                <a:srgbClr val="0070C0"/>
              </a:solidFill>
              <a:latin typeface="Arial" pitchFamily="34" charset="0"/>
              <a:cs typeface="Arial" pitchFamily="34" charset="0"/>
            </a:endParaRPr>
          </a:p>
          <a:p>
            <a:endParaRPr lang="en-US" altLang="zh-CN" smtClean="0">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说明</a:t>
            </a:r>
            <a:endParaRPr lang="en-US" altLang="zh-CN" b="1">
              <a:latin typeface="Arial" pitchFamily="34" charset="0"/>
              <a:cs typeface="Arial" pitchFamily="34" charset="0"/>
            </a:endParaRPr>
          </a:p>
          <a:p>
            <a:r>
              <a:rPr lang="zh-CN" altLang="en-US">
                <a:latin typeface="Arial" pitchFamily="34" charset="0"/>
                <a:cs typeface="Arial" pitchFamily="34" charset="0"/>
              </a:rPr>
              <a:t>演示</a:t>
            </a:r>
            <a:r>
              <a:rPr lang="zh-CN" altLang="en-US" smtClean="0">
                <a:latin typeface="Arial" pitchFamily="34" charset="0"/>
                <a:cs typeface="Arial" pitchFamily="34" charset="0"/>
              </a:rPr>
              <a:t>两种方式的实现，以及从源码来追踪两种方式执行流程</a:t>
            </a: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a:p>
            <a:endParaRPr lang="en-US" altLang="zh-CN">
              <a:latin typeface="Arial" pitchFamily="34" charset="0"/>
              <a:cs typeface="Arial" pitchFamily="34" charset="0"/>
            </a:endParaRPr>
          </a:p>
          <a:p>
            <a:pPr marL="285750" lvl="0" indent="-285750">
              <a:buFont typeface="Wingdings" pitchFamily="2" charset="2"/>
              <a:buChar char="l"/>
            </a:pPr>
            <a:r>
              <a:rPr lang="zh-CN" altLang="en-US" b="1" smtClean="0">
                <a:solidFill>
                  <a:prstClr val="black"/>
                </a:solidFill>
                <a:latin typeface="Arial" pitchFamily="34" charset="0"/>
                <a:cs typeface="Arial" pitchFamily="34" charset="0"/>
              </a:rPr>
              <a:t>源码剖析</a:t>
            </a:r>
            <a:endParaRPr lang="en-US" altLang="zh-CN" b="1">
              <a:solidFill>
                <a:prstClr val="black"/>
              </a:solidFill>
              <a:latin typeface="Arial" pitchFamily="34" charset="0"/>
              <a:cs typeface="Arial" pitchFamily="34" charset="0"/>
            </a:endParaRPr>
          </a:p>
          <a:p>
            <a:endParaRPr lang="zh-CN" altLang="en-US" smtClean="0">
              <a:latin typeface="Arial" pitchFamily="34" charset="0"/>
              <a:cs typeface="Arial" pitchFamily="34" charset="0"/>
            </a:endParaRPr>
          </a:p>
          <a:p>
            <a:r>
              <a:rPr lang="en-US" altLang="zh-CN" smtClean="0">
                <a:latin typeface="Arial" pitchFamily="34" charset="0"/>
                <a:cs typeface="Arial" pitchFamily="34" charset="0"/>
              </a:rPr>
              <a:t/>
            </a:r>
            <a:br>
              <a:rPr lang="en-US" altLang="zh-CN" smtClean="0">
                <a:latin typeface="Arial" pitchFamily="34" charset="0"/>
                <a:cs typeface="Arial" pitchFamily="34" charset="0"/>
              </a:rPr>
            </a:br>
            <a:endParaRPr lang="en-US" altLang="zh-CN" smtClean="0">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02862544"/>
              </p:ext>
            </p:extLst>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4" imgW="902520" imgH="711360" progId="Package">
                  <p:embed/>
                </p:oleObj>
              </mc:Choice>
              <mc:Fallback>
                <p:oleObj name="包装程序外壳对象" showAsIcon="1" r:id="rId4" imgW="902520" imgH="711360" progId="Package">
                  <p:embed/>
                  <p:pic>
                    <p:nvPicPr>
                      <p:cNvPr id="0" name=""/>
                      <p:cNvPicPr/>
                      <p:nvPr/>
                    </p:nvPicPr>
                    <p:blipFill>
                      <a:blip r:embed="rId5"/>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89684124"/>
              </p:ext>
            </p:extLst>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6" imgW="5288400" imgH="711360" progId="Package">
                  <p:embed/>
                </p:oleObj>
              </mc:Choice>
              <mc:Fallback>
                <p:oleObj name="包装程序外壳对象" showAsIcon="1" r:id="rId6" imgW="5288400" imgH="711360" progId="Package">
                  <p:embed/>
                  <p:pic>
                    <p:nvPicPr>
                      <p:cNvPr id="0" name=""/>
                      <p:cNvPicPr/>
                      <p:nvPr/>
                    </p:nvPicPr>
                    <p:blipFill>
                      <a:blip r:embed="rId7"/>
                      <a:stretch>
                        <a:fillRect/>
                      </a:stretch>
                    </p:blipFill>
                    <p:spPr>
                      <a:xfrm>
                        <a:off x="342107" y="4392463"/>
                        <a:ext cx="5287963" cy="711200"/>
                      </a:xfrm>
                      <a:prstGeom prst="rect">
                        <a:avLst/>
                      </a:prstGeom>
                    </p:spPr>
                  </p:pic>
                </p:oleObj>
              </mc:Fallback>
            </mc:AlternateContent>
          </a:graphicData>
        </a:graphic>
      </p:graphicFrame>
    </p:spTree>
    <p:extLst>
      <p:ext uri="{BB962C8B-B14F-4D97-AF65-F5344CB8AC3E}">
        <p14:creationId xmlns:p14="http://schemas.microsoft.com/office/powerpoint/2010/main" val="357609578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p>
          <a:p>
            <a:endParaRPr lang="zh-CN" altLang="en-US"/>
          </a:p>
        </p:txBody>
      </p:sp>
    </p:spTree>
    <p:extLst>
      <p:ext uri="{BB962C8B-B14F-4D97-AF65-F5344CB8AC3E}">
        <p14:creationId xmlns:p14="http://schemas.microsoft.com/office/powerpoint/2010/main" val="228387775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itchFamily="34" charset="0"/>
                <a:cs typeface="Arial" pitchFamily="34" charset="0"/>
              </a:rPr>
              <a:t>RPC</a:t>
            </a:r>
            <a:r>
              <a:rPr lang="zh-CN" altLang="en-US">
                <a:latin typeface="Arial" pitchFamily="34" charset="0"/>
                <a:cs typeface="Arial" pitchFamily="34" charset="0"/>
              </a:rPr>
              <a:t>（</a:t>
            </a:r>
            <a:r>
              <a:rPr lang="en-US" altLang="zh-CN">
                <a:latin typeface="Arial" pitchFamily="34" charset="0"/>
                <a:cs typeface="Arial" pitchFamily="34" charset="0"/>
              </a:rPr>
              <a:t>Remote Procedure Call</a:t>
            </a:r>
            <a:r>
              <a:rPr lang="zh-CN" altLang="en-US">
                <a:latin typeface="Arial" pitchFamily="34" charset="0"/>
                <a:cs typeface="Arial" pitchFamily="34" charset="0"/>
              </a:rPr>
              <a:t>）</a:t>
            </a:r>
            <a:r>
              <a:rPr lang="en-US" altLang="zh-CN">
                <a:latin typeface="Arial" pitchFamily="34" charset="0"/>
                <a:cs typeface="Arial" pitchFamily="34" charset="0"/>
              </a:rPr>
              <a:t>— </a:t>
            </a:r>
            <a:r>
              <a:rPr lang="zh-CN" altLang="en-US">
                <a:latin typeface="Arial" pitchFamily="34" charset="0"/>
                <a:cs typeface="Arial"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itchFamily="34" charset="0"/>
                <a:cs typeface="Arial" pitchFamily="34" charset="0"/>
              </a:rPr>
              <a:t>程</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两个或多个应用程序都分布在不同的服务器上，它们之间的调用都像是本地方法调用一</a:t>
            </a:r>
            <a:r>
              <a:rPr lang="zh-CN" altLang="en-US" smtClean="0">
                <a:latin typeface="Arial" pitchFamily="34" charset="0"/>
                <a:cs typeface="Arial" pitchFamily="34" charset="0"/>
              </a:rPr>
              <a:t>样</a:t>
            </a:r>
            <a:r>
              <a:rPr lang="en-US" altLang="zh-CN" smtClean="0">
                <a:latin typeface="Arial" pitchFamily="34" charset="0"/>
                <a:cs typeface="Arial" pitchFamily="34" charset="0"/>
              </a:rPr>
              <a:t>(</a:t>
            </a:r>
            <a:r>
              <a:rPr lang="zh-CN" altLang="en-US" smtClean="0">
                <a:latin typeface="Arial" pitchFamily="34" charset="0"/>
                <a:cs typeface="Arial" pitchFamily="34" charset="0"/>
              </a:rPr>
              <a:t>如图</a:t>
            </a:r>
            <a:r>
              <a:rPr lang="en-US" altLang="zh-CN" smtClean="0">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1935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7539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itchFamily="34" charset="0"/>
                <a:cs typeface="Arial" pitchFamily="34" charset="0"/>
              </a:rPr>
              <a:t>每</a:t>
            </a:r>
            <a:r>
              <a:rPr lang="zh-CN" altLang="en-US">
                <a:latin typeface="Arial" pitchFamily="34" charset="0"/>
                <a:cs typeface="Arial" pitchFamily="34" charset="0"/>
              </a:rPr>
              <a:t>个请求都需</a:t>
            </a:r>
            <a:r>
              <a:rPr lang="zh-CN" altLang="en-US" smtClean="0">
                <a:latin typeface="Arial" pitchFamily="34" charset="0"/>
                <a:cs typeface="Arial" pitchFamily="34" charset="0"/>
              </a:rPr>
              <a:t>要创建独</a:t>
            </a:r>
            <a:r>
              <a:rPr lang="zh-CN" altLang="en-US">
                <a:latin typeface="Arial" pitchFamily="34" charset="0"/>
                <a:cs typeface="Arial" pitchFamily="34" charset="0"/>
              </a:rPr>
              <a:t>立的线</a:t>
            </a:r>
            <a:r>
              <a:rPr lang="zh-CN" altLang="en-US" smtClean="0">
                <a:latin typeface="Arial" pitchFamily="34" charset="0"/>
                <a:cs typeface="Arial" pitchFamily="34" charset="0"/>
              </a:rPr>
              <a:t>程，与对应的客户端</a:t>
            </a:r>
            <a:r>
              <a:rPr lang="zh-CN" altLang="en-US">
                <a:latin typeface="Arial" pitchFamily="34" charset="0"/>
                <a:cs typeface="Arial" pitchFamily="34" charset="0"/>
              </a:rPr>
              <a:t>进</a:t>
            </a:r>
            <a:r>
              <a:rPr lang="zh-CN" altLang="en-US" smtClean="0">
                <a:latin typeface="Arial" pitchFamily="34" charset="0"/>
                <a:cs typeface="Arial" pitchFamily="34" charset="0"/>
              </a:rPr>
              <a:t>行数</a:t>
            </a:r>
            <a:r>
              <a:rPr lang="zh-CN" altLang="en-US">
                <a:latin typeface="Arial" pitchFamily="34" charset="0"/>
                <a:cs typeface="Arial" pitchFamily="34" charset="0"/>
              </a:rPr>
              <a:t>据 </a:t>
            </a:r>
            <a:r>
              <a:rPr lang="en-US" altLang="zh-CN">
                <a:latin typeface="Arial" pitchFamily="34" charset="0"/>
                <a:cs typeface="Arial" pitchFamily="34" charset="0"/>
              </a:rPr>
              <a:t>Read</a:t>
            </a:r>
            <a:r>
              <a:rPr lang="zh-CN" altLang="en-US">
                <a:latin typeface="Arial" pitchFamily="34" charset="0"/>
                <a:cs typeface="Arial" pitchFamily="34" charset="0"/>
              </a:rPr>
              <a:t>，业务处理，数据 </a:t>
            </a:r>
            <a:r>
              <a:rPr lang="en-US" altLang="zh-CN">
                <a:latin typeface="Arial" pitchFamily="34" charset="0"/>
                <a:cs typeface="Arial" pitchFamily="34" charset="0"/>
              </a:rPr>
              <a:t>Write </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当</a:t>
            </a:r>
            <a:r>
              <a:rPr lang="zh-CN" altLang="en-US">
                <a:latin typeface="Arial" pitchFamily="34" charset="0"/>
                <a:cs typeface="Arial" pitchFamily="34" charset="0"/>
              </a:rPr>
              <a:t>并发数较大时，需要</a:t>
            </a:r>
            <a:r>
              <a:rPr lang="zh-CN" altLang="en-US" b="1">
                <a:solidFill>
                  <a:srgbClr val="EA0000"/>
                </a:solidFill>
                <a:latin typeface="Arial" pitchFamily="34" charset="0"/>
                <a:cs typeface="Arial" pitchFamily="34" charset="0"/>
              </a:rPr>
              <a:t>创建大量线程来处理连接</a:t>
            </a:r>
            <a:r>
              <a:rPr lang="zh-CN" altLang="en-US">
                <a:latin typeface="Arial" pitchFamily="34" charset="0"/>
                <a:cs typeface="Arial" pitchFamily="34" charset="0"/>
              </a:rPr>
              <a:t>，系统资源占用较大</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连</a:t>
            </a:r>
            <a:r>
              <a:rPr lang="zh-CN" altLang="en-US">
                <a:latin typeface="Arial" pitchFamily="34" charset="0"/>
                <a:cs typeface="Arial" pitchFamily="34" charset="0"/>
              </a:rPr>
              <a:t>接建立后，如果当前线程暂时没有数据可读，则线程就阻塞在 </a:t>
            </a:r>
            <a:r>
              <a:rPr lang="en-US" altLang="zh-CN">
                <a:latin typeface="Arial" pitchFamily="34" charset="0"/>
                <a:cs typeface="Arial" pitchFamily="34" charset="0"/>
              </a:rPr>
              <a:t>Read </a:t>
            </a:r>
            <a:r>
              <a:rPr lang="zh-CN" altLang="en-US">
                <a:latin typeface="Arial" pitchFamily="34" charset="0"/>
                <a:cs typeface="Arial" pitchFamily="34" charset="0"/>
              </a:rPr>
              <a:t>操作上，造成线程资源浪费</a:t>
            </a: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extLst>
      <p:ext uri="{BB962C8B-B14F-4D97-AF65-F5344CB8AC3E}">
        <p14:creationId xmlns:p14="http://schemas.microsoft.com/office/powerpoint/2010/main" val="374023774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itchFamily="34" charset="0"/>
                <a:cs typeface="Arial" pitchFamily="34" charset="0"/>
              </a:rPr>
              <a:t>常</a:t>
            </a:r>
            <a:r>
              <a:rPr lang="zh-CN" altLang="en-US">
                <a:latin typeface="Arial" pitchFamily="34" charset="0"/>
                <a:cs typeface="Arial" pitchFamily="34" charset="0"/>
              </a:rPr>
              <a:t>见的 </a:t>
            </a:r>
            <a:r>
              <a:rPr lang="en-US" altLang="zh-CN">
                <a:latin typeface="Arial" pitchFamily="34" charset="0"/>
                <a:cs typeface="Arial" pitchFamily="34" charset="0"/>
              </a:rPr>
              <a:t>RPC </a:t>
            </a:r>
            <a:r>
              <a:rPr lang="zh-CN" altLang="en-US">
                <a:latin typeface="Arial" pitchFamily="34" charset="0"/>
                <a:cs typeface="Arial" pitchFamily="34" charset="0"/>
              </a:rPr>
              <a:t>框架有</a:t>
            </a:r>
            <a:r>
              <a:rPr lang="en-US" altLang="zh-CN">
                <a:latin typeface="Arial" pitchFamily="34" charset="0"/>
                <a:cs typeface="Arial" pitchFamily="34" charset="0"/>
              </a:rPr>
              <a:t>: </a:t>
            </a:r>
            <a:r>
              <a:rPr lang="zh-CN" altLang="en-US" smtClean="0">
                <a:latin typeface="Arial" pitchFamily="34" charset="0"/>
                <a:cs typeface="Arial" pitchFamily="34" charset="0"/>
              </a:rPr>
              <a:t>比</a:t>
            </a:r>
            <a:r>
              <a:rPr lang="zh-CN" altLang="en-US">
                <a:latin typeface="Arial" pitchFamily="34" charset="0"/>
                <a:cs typeface="Arial" pitchFamily="34" charset="0"/>
              </a:rPr>
              <a:t>较知名的如阿里的</a:t>
            </a:r>
            <a:r>
              <a:rPr lang="en-US" altLang="zh-CN">
                <a:latin typeface="Arial" pitchFamily="34" charset="0"/>
                <a:cs typeface="Arial" pitchFamily="34" charset="0"/>
              </a:rPr>
              <a:t>Dubbo</a:t>
            </a:r>
            <a:r>
              <a:rPr lang="zh-CN" altLang="en-US">
                <a:latin typeface="Arial" pitchFamily="34" charset="0"/>
                <a:cs typeface="Arial" pitchFamily="34" charset="0"/>
              </a:rPr>
              <a:t>、</a:t>
            </a:r>
            <a:r>
              <a:rPr lang="en-US" altLang="zh-CN">
                <a:latin typeface="Arial" pitchFamily="34" charset="0"/>
                <a:cs typeface="Arial" pitchFamily="34" charset="0"/>
              </a:rPr>
              <a:t>google</a:t>
            </a:r>
            <a:r>
              <a:rPr lang="zh-CN" altLang="en-US">
                <a:latin typeface="Arial" pitchFamily="34" charset="0"/>
                <a:cs typeface="Arial" pitchFamily="34" charset="0"/>
              </a:rPr>
              <a:t>的</a:t>
            </a:r>
            <a:r>
              <a:rPr lang="en-US" altLang="zh-CN">
                <a:latin typeface="Arial" pitchFamily="34" charset="0"/>
                <a:cs typeface="Arial" pitchFamily="34" charset="0"/>
              </a:rPr>
              <a:t>gRPC</a:t>
            </a:r>
            <a:r>
              <a:rPr lang="zh-CN" altLang="en-US">
                <a:latin typeface="Arial" pitchFamily="34" charset="0"/>
                <a:cs typeface="Arial" pitchFamily="34" charset="0"/>
              </a:rPr>
              <a:t>、</a:t>
            </a:r>
            <a:r>
              <a:rPr lang="en-US" altLang="zh-CN">
                <a:latin typeface="Arial" pitchFamily="34" charset="0"/>
                <a:cs typeface="Arial" pitchFamily="34" charset="0"/>
              </a:rPr>
              <a:t>Go</a:t>
            </a:r>
            <a:r>
              <a:rPr lang="zh-CN" altLang="en-US">
                <a:latin typeface="Arial" pitchFamily="34" charset="0"/>
                <a:cs typeface="Arial" pitchFamily="34" charset="0"/>
              </a:rPr>
              <a:t>语言的</a:t>
            </a:r>
            <a:r>
              <a:rPr lang="en-US" altLang="zh-CN">
                <a:latin typeface="Arial" pitchFamily="34" charset="0"/>
                <a:cs typeface="Arial" pitchFamily="34" charset="0"/>
              </a:rPr>
              <a:t>rpcx</a:t>
            </a:r>
            <a:r>
              <a:rPr lang="zh-CN" altLang="en-US">
                <a:latin typeface="Arial" pitchFamily="34" charset="0"/>
                <a:cs typeface="Arial" pitchFamily="34" charset="0"/>
              </a:rPr>
              <a:t>、</a:t>
            </a:r>
            <a:r>
              <a:rPr lang="en-US" altLang="zh-CN">
                <a:latin typeface="Arial" pitchFamily="34" charset="0"/>
                <a:cs typeface="Arial" pitchFamily="34" charset="0"/>
              </a:rPr>
              <a:t>Apache</a:t>
            </a:r>
            <a:r>
              <a:rPr lang="zh-CN" altLang="en-US">
                <a:latin typeface="Arial" pitchFamily="34" charset="0"/>
                <a:cs typeface="Arial" pitchFamily="34" charset="0"/>
              </a:rPr>
              <a:t>的</a:t>
            </a:r>
            <a:r>
              <a:rPr lang="en-US" altLang="zh-CN" smtClean="0">
                <a:latin typeface="Arial" pitchFamily="34" charset="0"/>
                <a:cs typeface="Arial" pitchFamily="34" charset="0"/>
              </a:rPr>
              <a:t>thrift</a:t>
            </a:r>
            <a:r>
              <a:rPr lang="zh-CN" altLang="en-US" smtClean="0">
                <a:latin typeface="Arial" pitchFamily="34" charset="0"/>
                <a:cs typeface="Arial" pitchFamily="34" charset="0"/>
              </a:rPr>
              <a:t>，</a:t>
            </a:r>
            <a:r>
              <a:rPr lang="en-US" altLang="zh-CN">
                <a:latin typeface="Arial" pitchFamily="34" charset="0"/>
                <a:cs typeface="Arial" pitchFamily="34" charset="0"/>
              </a:rPr>
              <a:t> Spring </a:t>
            </a:r>
            <a:r>
              <a:rPr lang="zh-CN" altLang="en-US">
                <a:latin typeface="Arial" pitchFamily="34" charset="0"/>
                <a:cs typeface="Arial" pitchFamily="34" charset="0"/>
              </a:rPr>
              <a:t>旗下的 </a:t>
            </a:r>
            <a:r>
              <a:rPr lang="en-US" altLang="zh-CN">
                <a:latin typeface="Arial" pitchFamily="34" charset="0"/>
                <a:cs typeface="Arial" pitchFamily="34" charset="0"/>
              </a:rPr>
              <a:t>Spring </a:t>
            </a:r>
            <a:r>
              <a:rPr lang="en-US" altLang="zh-CN" smtClean="0">
                <a:latin typeface="Arial" pitchFamily="34" charset="0"/>
                <a:cs typeface="Arial" pitchFamily="34" charset="0"/>
              </a:rPr>
              <a:t>Cloud</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endParaRPr lang="en-US" altLang="zh-CN">
              <a:latin typeface="Arial" pitchFamily="34" charset="0"/>
              <a:cs typeface="Arial" pitchFamily="34" charset="0"/>
            </a:endParaRPr>
          </a:p>
        </p:txBody>
      </p:sp>
      <p:pic>
        <p:nvPicPr>
          <p:cNvPr id="194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17081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itchFamily="34" charset="0"/>
                <a:cs typeface="Arial" pitchFamily="34" charset="0"/>
              </a:rPr>
              <a:t>RPC</a:t>
            </a:r>
            <a:r>
              <a:rPr lang="zh-CN" altLang="en-US" sz="2000" b="1" smtClean="0">
                <a:latin typeface="Arial" pitchFamily="34" charset="0"/>
                <a:cs typeface="Arial" pitchFamily="34" charset="0"/>
              </a:rPr>
              <a:t>调用流程图</a:t>
            </a:r>
            <a:endParaRPr lang="en-US" altLang="zh-CN" sz="2000" b="1">
              <a:latin typeface="Arial" pitchFamily="34" charset="0"/>
              <a:cs typeface="Arial"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extLst>
              <p:ext uri="{D42A27DB-BD31-4B8C-83A1-F6EECF244321}">
                <p14:modId xmlns:p14="http://schemas.microsoft.com/office/powerpoint/2010/main" val="4253795574"/>
              </p:ext>
            </p:extLst>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4" imgW="635760" imgH="711360" progId="Package">
                  <p:embed/>
                </p:oleObj>
              </mc:Choice>
              <mc:Fallback>
                <p:oleObj name="包装程序外壳对象" showAsIcon="1" r:id="rId4" imgW="635760" imgH="711360" progId="Package">
                  <p:embed/>
                  <p:pic>
                    <p:nvPicPr>
                      <p:cNvPr id="0" name=""/>
                      <p:cNvPicPr/>
                      <p:nvPr/>
                    </p:nvPicPr>
                    <p:blipFill>
                      <a:blip r:embed="rId5"/>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extLst>
      <p:ext uri="{BB962C8B-B14F-4D97-AF65-F5344CB8AC3E}">
        <p14:creationId xmlns:p14="http://schemas.microsoft.com/office/powerpoint/2010/main" val="88118520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itchFamily="34" charset="0"/>
                <a:cs typeface="Arial" pitchFamily="34" charset="0"/>
              </a:rPr>
              <a:t>PRC</a:t>
            </a:r>
            <a:r>
              <a:rPr lang="zh-CN" altLang="en-US" sz="2000" b="1" smtClean="0">
                <a:latin typeface="Arial" pitchFamily="34" charset="0"/>
                <a:cs typeface="Arial" pitchFamily="34" charset="0"/>
              </a:rPr>
              <a:t>调用流程说明</a:t>
            </a:r>
            <a:endParaRPr lang="en-US" altLang="zh-CN" sz="2000" b="1" smtClean="0">
              <a:latin typeface="Arial" pitchFamily="34" charset="0"/>
              <a:cs typeface="Arial" pitchFamily="34" charset="0"/>
            </a:endParaRPr>
          </a:p>
          <a:p>
            <a:endParaRPr lang="en-US" altLang="zh-CN" sz="2000" b="1">
              <a:latin typeface="Arial" pitchFamily="34" charset="0"/>
              <a:cs typeface="Arial" pitchFamily="34" charset="0"/>
            </a:endParaRPr>
          </a:p>
          <a:p>
            <a:pPr marL="342900" indent="-342900">
              <a:buAutoNum type="arabicParenR"/>
            </a:pPr>
            <a:r>
              <a:rPr lang="zh-CN" altLang="en-US" b="1" smtClean="0">
                <a:solidFill>
                  <a:srgbClr val="DA0000"/>
                </a:solidFill>
                <a:latin typeface="Arial" pitchFamily="34" charset="0"/>
                <a:cs typeface="Arial" pitchFamily="34" charset="0"/>
              </a:rPr>
              <a:t>服</a:t>
            </a:r>
            <a:r>
              <a:rPr lang="zh-CN" altLang="en-US" b="1">
                <a:solidFill>
                  <a:srgbClr val="DA0000"/>
                </a:solidFill>
                <a:latin typeface="Arial" pitchFamily="34" charset="0"/>
                <a:cs typeface="Arial" pitchFamily="34" charset="0"/>
              </a:rPr>
              <a:t>务消费方</a:t>
            </a:r>
            <a:r>
              <a:rPr lang="en-US" altLang="zh-CN" b="1">
                <a:solidFill>
                  <a:srgbClr val="DA0000"/>
                </a:solidFill>
                <a:latin typeface="Arial" pitchFamily="34" charset="0"/>
                <a:cs typeface="Arial" pitchFamily="34" charset="0"/>
              </a:rPr>
              <a:t>(client)</a:t>
            </a:r>
            <a:r>
              <a:rPr lang="zh-CN" altLang="en-US">
                <a:latin typeface="Arial" pitchFamily="34" charset="0"/>
                <a:cs typeface="Arial" pitchFamily="34" charset="0"/>
              </a:rPr>
              <a:t>以本地调用方式调用服</a:t>
            </a:r>
            <a:r>
              <a:rPr lang="zh-CN" altLang="en-US" smtClean="0">
                <a:latin typeface="Arial" pitchFamily="34" charset="0"/>
                <a:cs typeface="Arial" pitchFamily="34" charset="0"/>
              </a:rPr>
              <a:t>务</a:t>
            </a: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client </a:t>
            </a:r>
            <a:r>
              <a:rPr lang="en-US" altLang="zh-CN">
                <a:latin typeface="Arial" pitchFamily="34" charset="0"/>
                <a:cs typeface="Arial" pitchFamily="34" charset="0"/>
              </a:rPr>
              <a:t>stub </a:t>
            </a:r>
            <a:r>
              <a:rPr lang="zh-CN" altLang="en-US">
                <a:latin typeface="Arial" pitchFamily="34" charset="0"/>
                <a:cs typeface="Arial" pitchFamily="34" charset="0"/>
              </a:rPr>
              <a:t>接收到调用后负责将方法、参数等封装成能够进行网络传输的消息</a:t>
            </a:r>
            <a:r>
              <a:rPr lang="zh-CN" altLang="en-US" smtClean="0">
                <a:latin typeface="Arial" pitchFamily="34" charset="0"/>
                <a:cs typeface="Arial" pitchFamily="34" charset="0"/>
              </a:rPr>
              <a:t>体</a:t>
            </a: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client </a:t>
            </a:r>
            <a:r>
              <a:rPr lang="en-US" altLang="zh-CN">
                <a:latin typeface="Arial" pitchFamily="34" charset="0"/>
                <a:cs typeface="Arial" pitchFamily="34" charset="0"/>
              </a:rPr>
              <a:t>stub </a:t>
            </a:r>
            <a:r>
              <a:rPr lang="zh-CN" altLang="en-US">
                <a:latin typeface="Arial" pitchFamily="34" charset="0"/>
                <a:cs typeface="Arial" pitchFamily="34" charset="0"/>
              </a:rPr>
              <a:t>将消息进行编码并发送到服务</a:t>
            </a:r>
            <a:r>
              <a:rPr lang="zh-CN" altLang="en-US" smtClean="0">
                <a:latin typeface="Arial" pitchFamily="34" charset="0"/>
                <a:cs typeface="Arial" pitchFamily="34" charset="0"/>
              </a:rPr>
              <a:t>端</a:t>
            </a: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server </a:t>
            </a:r>
            <a:r>
              <a:rPr lang="en-US" altLang="zh-CN">
                <a:latin typeface="Arial" pitchFamily="34" charset="0"/>
                <a:cs typeface="Arial" pitchFamily="34" charset="0"/>
              </a:rPr>
              <a:t>stub </a:t>
            </a:r>
            <a:r>
              <a:rPr lang="zh-CN" altLang="en-US">
                <a:latin typeface="Arial" pitchFamily="34" charset="0"/>
                <a:cs typeface="Arial" pitchFamily="34" charset="0"/>
              </a:rPr>
              <a:t>收到消息后进行解</a:t>
            </a:r>
            <a:r>
              <a:rPr lang="zh-CN" altLang="en-US" smtClean="0">
                <a:latin typeface="Arial" pitchFamily="34" charset="0"/>
                <a:cs typeface="Arial" pitchFamily="34" charset="0"/>
              </a:rPr>
              <a:t>码</a:t>
            </a: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server </a:t>
            </a:r>
            <a:r>
              <a:rPr lang="en-US" altLang="zh-CN">
                <a:latin typeface="Arial" pitchFamily="34" charset="0"/>
                <a:cs typeface="Arial" pitchFamily="34" charset="0"/>
              </a:rPr>
              <a:t>stub </a:t>
            </a:r>
            <a:r>
              <a:rPr lang="zh-CN" altLang="en-US">
                <a:latin typeface="Arial" pitchFamily="34" charset="0"/>
                <a:cs typeface="Arial" pitchFamily="34" charset="0"/>
              </a:rPr>
              <a:t>根据解码结果调用本地的服</a:t>
            </a:r>
            <a:r>
              <a:rPr lang="zh-CN" altLang="en-US" smtClean="0">
                <a:latin typeface="Arial" pitchFamily="34" charset="0"/>
                <a:cs typeface="Arial" pitchFamily="34" charset="0"/>
              </a:rPr>
              <a:t>务</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本</a:t>
            </a:r>
            <a:r>
              <a:rPr lang="zh-CN" altLang="en-US">
                <a:latin typeface="Arial" pitchFamily="34" charset="0"/>
                <a:cs typeface="Arial" pitchFamily="34" charset="0"/>
              </a:rPr>
              <a:t>地服务执行并将结果返回给 </a:t>
            </a:r>
            <a:r>
              <a:rPr lang="en-US" altLang="zh-CN">
                <a:latin typeface="Arial" pitchFamily="34" charset="0"/>
                <a:cs typeface="Arial" pitchFamily="34" charset="0"/>
              </a:rPr>
              <a:t>server </a:t>
            </a:r>
            <a:r>
              <a:rPr lang="en-US" altLang="zh-CN" smtClean="0">
                <a:latin typeface="Arial" pitchFamily="34" charset="0"/>
                <a:cs typeface="Arial" pitchFamily="34" charset="0"/>
              </a:rPr>
              <a:t>stub</a:t>
            </a:r>
          </a:p>
          <a:p>
            <a:pPr marL="342900" indent="-342900">
              <a:buAutoNum type="arabicParenR"/>
            </a:pPr>
            <a:r>
              <a:rPr lang="en-US" altLang="zh-CN" smtClean="0">
                <a:latin typeface="Arial" pitchFamily="34" charset="0"/>
                <a:cs typeface="Arial" pitchFamily="34" charset="0"/>
              </a:rPr>
              <a:t>server </a:t>
            </a:r>
            <a:r>
              <a:rPr lang="en-US" altLang="zh-CN">
                <a:latin typeface="Arial" pitchFamily="34" charset="0"/>
                <a:cs typeface="Arial" pitchFamily="34" charset="0"/>
              </a:rPr>
              <a:t>stub </a:t>
            </a:r>
            <a:r>
              <a:rPr lang="zh-CN" altLang="en-US">
                <a:latin typeface="Arial" pitchFamily="34" charset="0"/>
                <a:cs typeface="Arial" pitchFamily="34" charset="0"/>
              </a:rPr>
              <a:t>将返回导入结果进行编码并发送至消费</a:t>
            </a:r>
            <a:r>
              <a:rPr lang="zh-CN" altLang="en-US" smtClean="0">
                <a:latin typeface="Arial" pitchFamily="34" charset="0"/>
                <a:cs typeface="Arial" pitchFamily="34" charset="0"/>
              </a:rPr>
              <a:t>方</a:t>
            </a: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client </a:t>
            </a:r>
            <a:r>
              <a:rPr lang="en-US" altLang="zh-CN">
                <a:latin typeface="Arial" pitchFamily="34" charset="0"/>
                <a:cs typeface="Arial" pitchFamily="34" charset="0"/>
              </a:rPr>
              <a:t>stub </a:t>
            </a:r>
            <a:r>
              <a:rPr lang="zh-CN" altLang="en-US">
                <a:latin typeface="Arial" pitchFamily="34" charset="0"/>
                <a:cs typeface="Arial" pitchFamily="34" charset="0"/>
              </a:rPr>
              <a:t>接收到消息并进行解</a:t>
            </a:r>
            <a:r>
              <a:rPr lang="zh-CN" altLang="en-US" smtClean="0">
                <a:latin typeface="Arial" pitchFamily="34" charset="0"/>
                <a:cs typeface="Arial" pitchFamily="34" charset="0"/>
              </a:rPr>
              <a:t>码</a:t>
            </a:r>
            <a:endParaRPr lang="en-US" altLang="zh-CN" smtClean="0">
              <a:latin typeface="Arial" pitchFamily="34" charset="0"/>
              <a:cs typeface="Arial" pitchFamily="34" charset="0"/>
            </a:endParaRPr>
          </a:p>
          <a:p>
            <a:pPr marL="342900" indent="-342900">
              <a:buAutoNum type="arabicParenR"/>
            </a:pPr>
            <a:r>
              <a:rPr lang="zh-CN" altLang="en-US" b="1" smtClean="0">
                <a:solidFill>
                  <a:srgbClr val="EA0000"/>
                </a:solidFill>
                <a:latin typeface="Arial" pitchFamily="34" charset="0"/>
                <a:cs typeface="Arial" pitchFamily="34" charset="0"/>
              </a:rPr>
              <a:t>服</a:t>
            </a:r>
            <a:r>
              <a:rPr lang="zh-CN" altLang="en-US" b="1">
                <a:solidFill>
                  <a:srgbClr val="EA0000"/>
                </a:solidFill>
                <a:latin typeface="Arial" pitchFamily="34" charset="0"/>
                <a:cs typeface="Arial" pitchFamily="34" charset="0"/>
              </a:rPr>
              <a:t>务消费方</a:t>
            </a:r>
            <a:r>
              <a:rPr lang="en-US" altLang="zh-CN" b="1">
                <a:solidFill>
                  <a:srgbClr val="EA0000"/>
                </a:solidFill>
                <a:latin typeface="Arial" pitchFamily="34" charset="0"/>
                <a:cs typeface="Arial" pitchFamily="34" charset="0"/>
              </a:rPr>
              <a:t>(client)</a:t>
            </a:r>
            <a:r>
              <a:rPr lang="zh-CN" altLang="en-US" b="1">
                <a:solidFill>
                  <a:srgbClr val="EA0000"/>
                </a:solidFill>
                <a:latin typeface="Arial" pitchFamily="34" charset="0"/>
                <a:cs typeface="Arial" pitchFamily="34" charset="0"/>
              </a:rPr>
              <a:t>得到结</a:t>
            </a:r>
            <a:r>
              <a:rPr lang="zh-CN" altLang="en-US" b="1" smtClean="0">
                <a:solidFill>
                  <a:srgbClr val="EA0000"/>
                </a:solidFill>
                <a:latin typeface="Arial" pitchFamily="34" charset="0"/>
                <a:cs typeface="Arial" pitchFamily="34" charset="0"/>
              </a:rPr>
              <a:t>果</a:t>
            </a:r>
            <a:endParaRPr lang="en-US" altLang="zh-CN" b="1" smtClean="0">
              <a:solidFill>
                <a:srgbClr val="EA0000"/>
              </a:solidFill>
              <a:latin typeface="Arial" pitchFamily="34" charset="0"/>
              <a:cs typeface="Arial" pitchFamily="34" charset="0"/>
            </a:endParaRPr>
          </a:p>
          <a:p>
            <a:endParaRPr lang="en-US" altLang="zh-CN">
              <a:latin typeface="Arial" pitchFamily="34" charset="0"/>
              <a:cs typeface="Arial" pitchFamily="34" charset="0"/>
            </a:endParaRPr>
          </a:p>
          <a:p>
            <a:r>
              <a:rPr lang="zh-CN" altLang="en-US" smtClean="0">
                <a:latin typeface="Arial" pitchFamily="34" charset="0"/>
                <a:cs typeface="Arial" pitchFamily="34" charset="0"/>
              </a:rPr>
              <a:t>小结：</a:t>
            </a:r>
            <a:r>
              <a:rPr lang="en-US" altLang="zh-CN" smtClean="0">
                <a:latin typeface="Arial" pitchFamily="34" charset="0"/>
                <a:cs typeface="Arial" pitchFamily="34" charset="0"/>
              </a:rPr>
              <a:t>RPC </a:t>
            </a:r>
            <a:r>
              <a:rPr lang="zh-CN" altLang="en-US">
                <a:latin typeface="Arial" pitchFamily="34" charset="0"/>
                <a:cs typeface="Arial" pitchFamily="34" charset="0"/>
              </a:rPr>
              <a:t>的目标就是将 </a:t>
            </a:r>
            <a:r>
              <a:rPr lang="en-US" altLang="zh-CN">
                <a:latin typeface="Arial" pitchFamily="34" charset="0"/>
                <a:cs typeface="Arial" pitchFamily="34" charset="0"/>
              </a:rPr>
              <a:t>2-8 </a:t>
            </a:r>
            <a:r>
              <a:rPr lang="zh-CN" altLang="en-US">
                <a:latin typeface="Arial" pitchFamily="34" charset="0"/>
                <a:cs typeface="Arial" pitchFamily="34" charset="0"/>
              </a:rPr>
              <a:t>这些步骤都封装起来，用户无需关心这些细节，可以像调用本</a:t>
            </a:r>
            <a:r>
              <a:rPr lang="zh-CN" altLang="en-US" smtClean="0">
                <a:latin typeface="Arial" pitchFamily="34" charset="0"/>
                <a:cs typeface="Arial" pitchFamily="34" charset="0"/>
              </a:rPr>
              <a:t>地方</a:t>
            </a:r>
            <a:r>
              <a:rPr lang="zh-CN" altLang="en-US">
                <a:latin typeface="Arial" pitchFamily="34" charset="0"/>
                <a:cs typeface="Arial" pitchFamily="34" charset="0"/>
              </a:rPr>
              <a:t>法一样即可完成远程服务调用</a:t>
            </a:r>
            <a:r>
              <a:rPr lang="zh-CN" altLang="en-US" smtClean="0">
                <a:latin typeface="Arial" pitchFamily="34" charset="0"/>
                <a:cs typeface="Arial" pitchFamily="34" charset="0"/>
              </a:rPr>
              <a:t>。</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249794055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itchFamily="34" charset="0"/>
              <a:cs typeface="Arial" pitchFamily="34" charset="0"/>
            </a:endParaRPr>
          </a:p>
          <a:p>
            <a:endParaRPr lang="en-US" altLang="zh-CN" sz="2000" b="1">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dubbo </a:t>
            </a:r>
            <a:r>
              <a:rPr lang="zh-CN" altLang="en-US">
                <a:latin typeface="Arial" pitchFamily="34" charset="0"/>
                <a:cs typeface="Arial" pitchFamily="34" charset="0"/>
              </a:rPr>
              <a:t>底层使用了 </a:t>
            </a:r>
            <a:r>
              <a:rPr lang="en-US" altLang="zh-CN">
                <a:latin typeface="Arial" pitchFamily="34" charset="0"/>
                <a:cs typeface="Arial" pitchFamily="34" charset="0"/>
              </a:rPr>
              <a:t>Netty </a:t>
            </a:r>
            <a:r>
              <a:rPr lang="zh-CN" altLang="en-US">
                <a:latin typeface="Arial" pitchFamily="34" charset="0"/>
                <a:cs typeface="Arial" pitchFamily="34" charset="0"/>
              </a:rPr>
              <a:t>作为网络通讯框</a:t>
            </a:r>
            <a:r>
              <a:rPr lang="zh-CN" altLang="en-US" smtClean="0">
                <a:latin typeface="Arial" pitchFamily="34" charset="0"/>
                <a:cs typeface="Arial" pitchFamily="34" charset="0"/>
              </a:rPr>
              <a:t>架，要求用 </a:t>
            </a:r>
            <a:r>
              <a:rPr lang="en-US" altLang="zh-CN">
                <a:latin typeface="Arial" pitchFamily="34" charset="0"/>
                <a:cs typeface="Arial" pitchFamily="34" charset="0"/>
              </a:rPr>
              <a:t>Netty </a:t>
            </a:r>
            <a:r>
              <a:rPr lang="zh-CN" altLang="en-US">
                <a:latin typeface="Arial" pitchFamily="34" charset="0"/>
                <a:cs typeface="Arial" pitchFamily="34" charset="0"/>
              </a:rPr>
              <a:t>实现一个简单的 </a:t>
            </a:r>
            <a:r>
              <a:rPr lang="en-US" altLang="zh-CN">
                <a:latin typeface="Arial" pitchFamily="34" charset="0"/>
                <a:cs typeface="Arial" pitchFamily="34" charset="0"/>
              </a:rPr>
              <a:t>RPC </a:t>
            </a:r>
            <a:r>
              <a:rPr lang="zh-CN" altLang="en-US">
                <a:latin typeface="Arial" pitchFamily="34" charset="0"/>
                <a:cs typeface="Arial" pitchFamily="34" charset="0"/>
              </a:rPr>
              <a:t>框</a:t>
            </a:r>
            <a:r>
              <a:rPr lang="zh-CN" altLang="en-US" smtClean="0">
                <a:latin typeface="Arial" pitchFamily="34" charset="0"/>
                <a:cs typeface="Arial" pitchFamily="34" charset="0"/>
              </a:rPr>
              <a:t>架</a:t>
            </a:r>
            <a:endParaRPr lang="en-US" altLang="zh-CN" smtClean="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模仿 </a:t>
            </a:r>
            <a:r>
              <a:rPr lang="en-US" altLang="zh-CN">
                <a:latin typeface="Arial" pitchFamily="34" charset="0"/>
                <a:cs typeface="Arial" pitchFamily="34" charset="0"/>
              </a:rPr>
              <a:t>dubbo</a:t>
            </a:r>
            <a:r>
              <a:rPr lang="zh-CN" altLang="en-US">
                <a:latin typeface="Arial" pitchFamily="34" charset="0"/>
                <a:cs typeface="Arial" pitchFamily="34" charset="0"/>
              </a:rPr>
              <a:t>，消费者和提供者约定接口和协议，消费者远程调用提供</a:t>
            </a:r>
            <a:r>
              <a:rPr lang="zh-CN" altLang="en-US" smtClean="0">
                <a:latin typeface="Arial" pitchFamily="34" charset="0"/>
                <a:cs typeface="Arial" pitchFamily="34" charset="0"/>
              </a:rPr>
              <a:t>者的服务，</a:t>
            </a:r>
            <a:r>
              <a:rPr lang="zh-CN" altLang="en-US">
                <a:latin typeface="Arial" pitchFamily="34" charset="0"/>
                <a:cs typeface="Arial" pitchFamily="34" charset="0"/>
              </a:rPr>
              <a:t>提供者返回一个字符串，消费者打印提供者返回的数据。底层网络通信使用 </a:t>
            </a:r>
            <a:r>
              <a:rPr lang="en-US" altLang="zh-CN">
                <a:latin typeface="Arial" pitchFamily="34" charset="0"/>
                <a:cs typeface="Arial" pitchFamily="34" charset="0"/>
              </a:rPr>
              <a:t>Netty </a:t>
            </a:r>
            <a:r>
              <a:rPr lang="en-US" altLang="zh-CN" smtClean="0">
                <a:latin typeface="Arial" pitchFamily="34" charset="0"/>
                <a:cs typeface="Arial" pitchFamily="34" charset="0"/>
              </a:rPr>
              <a:t>4.1.20</a:t>
            </a:r>
            <a:endParaRPr lang="en-US" altLang="zh-CN" smtClean="0">
              <a:latin typeface="Arial" pitchFamily="34" charset="0"/>
              <a:cs typeface="Arial" pitchFamily="34" charset="0"/>
            </a:endParaRPr>
          </a:p>
          <a:p>
            <a:endParaRPr lang="en-US" altLang="zh-CN">
              <a:latin typeface="Arial" pitchFamily="34" charset="0"/>
              <a:cs typeface="Arial" pitchFamily="34" charset="0"/>
            </a:endParaRPr>
          </a:p>
          <a:p>
            <a:endParaRPr lang="en-US" altLang="zh-CN" smtClean="0">
              <a:latin typeface="Arial" pitchFamily="34" charset="0"/>
              <a:cs typeface="Arial" pitchFamily="34" charset="0"/>
            </a:endParaRPr>
          </a:p>
          <a:p>
            <a:r>
              <a:rPr lang="zh-CN" altLang="en-US" sz="2000" b="1">
                <a:solidFill>
                  <a:srgbClr val="0070C0"/>
                </a:solidFill>
                <a:latin typeface="Arial" pitchFamily="34" charset="0"/>
                <a:cs typeface="Arial" pitchFamily="34" charset="0"/>
              </a:rPr>
              <a:t>设</a:t>
            </a:r>
            <a:r>
              <a:rPr lang="zh-CN" altLang="en-US" sz="2000" b="1" smtClean="0">
                <a:solidFill>
                  <a:srgbClr val="0070C0"/>
                </a:solidFill>
                <a:latin typeface="Arial" pitchFamily="34" charset="0"/>
                <a:cs typeface="Arial" pitchFamily="34" charset="0"/>
              </a:rPr>
              <a:t>计说明</a:t>
            </a:r>
            <a:endParaRPr lang="en-US" altLang="zh-CN" sz="2000" b="1" smtClean="0">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创</a:t>
            </a:r>
            <a:r>
              <a:rPr lang="zh-CN" altLang="en-US">
                <a:latin typeface="Arial" pitchFamily="34" charset="0"/>
                <a:cs typeface="Arial" pitchFamily="34" charset="0"/>
              </a:rPr>
              <a:t>建一个接口，定义抽象方法。用于消费者和提供者之间的约定</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创</a:t>
            </a:r>
            <a:r>
              <a:rPr lang="zh-CN" altLang="en-US">
                <a:latin typeface="Arial" pitchFamily="34" charset="0"/>
                <a:cs typeface="Arial" pitchFamily="34" charset="0"/>
              </a:rPr>
              <a:t>建一个提供者，该类需要监听消费者的请求，并按照约定返回数据</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创</a:t>
            </a:r>
            <a:r>
              <a:rPr lang="zh-CN" altLang="en-US">
                <a:latin typeface="Arial" pitchFamily="34" charset="0"/>
                <a:cs typeface="Arial" pitchFamily="34" charset="0"/>
              </a:rPr>
              <a:t>建一个消费者，该类需要透明的调用自己不存在的方法，内部需要使用 </a:t>
            </a:r>
            <a:r>
              <a:rPr lang="en-US" altLang="zh-CN">
                <a:latin typeface="Arial" pitchFamily="34" charset="0"/>
                <a:cs typeface="Arial" pitchFamily="34" charset="0"/>
              </a:rPr>
              <a:t>Netty </a:t>
            </a:r>
            <a:r>
              <a:rPr lang="zh-CN" altLang="en-US">
                <a:latin typeface="Arial" pitchFamily="34" charset="0"/>
                <a:cs typeface="Arial" pitchFamily="34" charset="0"/>
              </a:rPr>
              <a:t>请求提供者返回数</a:t>
            </a:r>
            <a:r>
              <a:rPr lang="zh-CN" altLang="en-US" smtClean="0">
                <a:latin typeface="Arial" pitchFamily="34" charset="0"/>
                <a:cs typeface="Arial" pitchFamily="34" charset="0"/>
              </a:rPr>
              <a:t>据</a:t>
            </a:r>
            <a:endParaRPr lang="zh-CN" altLang="en-US">
              <a:latin typeface="Arial" pitchFamily="34" charset="0"/>
              <a:cs typeface="Arial" pitchFamily="34" charset="0"/>
            </a:endParaRPr>
          </a:p>
        </p:txBody>
      </p:sp>
    </p:spTree>
    <p:extLst>
      <p:ext uri="{BB962C8B-B14F-4D97-AF65-F5344CB8AC3E}">
        <p14:creationId xmlns:p14="http://schemas.microsoft.com/office/powerpoint/2010/main" val="328630798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itchFamily="34" charset="0"/>
              <a:cs typeface="Arial" pitchFamily="34" charset="0"/>
            </a:endParaRPr>
          </a:p>
          <a:p>
            <a:endParaRPr lang="en-US" altLang="zh-CN" sz="2000" b="1">
              <a:latin typeface="Arial" pitchFamily="34" charset="0"/>
              <a:cs typeface="Arial" pitchFamily="34" charset="0"/>
            </a:endParaRPr>
          </a:p>
          <a:p>
            <a:r>
              <a:rPr lang="zh-CN" altLang="en-US" smtClean="0">
                <a:latin typeface="Arial" pitchFamily="34" charset="0"/>
                <a:cs typeface="Arial" pitchFamily="34" charset="0"/>
              </a:rPr>
              <a:t>思路分析</a:t>
            </a:r>
            <a:r>
              <a:rPr lang="en-US" altLang="zh-CN" smtClean="0">
                <a:latin typeface="Arial" pitchFamily="34" charset="0"/>
                <a:cs typeface="Arial" pitchFamily="34" charset="0"/>
              </a:rPr>
              <a:t>(</a:t>
            </a:r>
            <a:r>
              <a:rPr lang="zh-CN" altLang="en-US" smtClean="0">
                <a:latin typeface="Arial" pitchFamily="34" charset="0"/>
                <a:cs typeface="Arial" pitchFamily="34" charset="0"/>
              </a:rPr>
              <a:t>图 待</a:t>
            </a:r>
            <a:r>
              <a:rPr lang="en-US" altLang="zh-CN" smtClean="0">
                <a:latin typeface="Arial" pitchFamily="34" charset="0"/>
                <a:cs typeface="Arial" pitchFamily="34" charset="0"/>
              </a:rPr>
              <a:t>.)</a:t>
            </a:r>
          </a:p>
          <a:p>
            <a:r>
              <a:rPr lang="zh-CN" altLang="en-US">
                <a:latin typeface="Arial" pitchFamily="34" charset="0"/>
                <a:cs typeface="Arial" pitchFamily="34" charset="0"/>
              </a:rPr>
              <a:t>代</a:t>
            </a:r>
            <a:r>
              <a:rPr lang="zh-CN" altLang="en-US" smtClean="0">
                <a:latin typeface="Arial" pitchFamily="34" charset="0"/>
                <a:cs typeface="Arial" pitchFamily="34" charset="0"/>
              </a:rPr>
              <a:t>码实现</a:t>
            </a:r>
            <a:endParaRPr lang="zh-CN" altLang="en-US">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628853291"/>
              </p:ext>
            </p:extLst>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4" imgW="1245960" imgH="711360" progId="Package">
                  <p:embed/>
                </p:oleObj>
              </mc:Choice>
              <mc:Fallback>
                <p:oleObj name="包装程序外壳对象" showAsIcon="1" r:id="rId4" imgW="1245960" imgH="711360" progId="Package">
                  <p:embed/>
                  <p:pic>
                    <p:nvPicPr>
                      <p:cNvPr id="0" name=""/>
                      <p:cNvPicPr/>
                      <p:nvPr/>
                    </p:nvPicPr>
                    <p:blipFill>
                      <a:blip r:embed="rId5"/>
                      <a:stretch>
                        <a:fillRect/>
                      </a:stretch>
                    </p:blipFill>
                    <p:spPr>
                      <a:xfrm>
                        <a:off x="702147" y="3168327"/>
                        <a:ext cx="1246187" cy="711200"/>
                      </a:xfrm>
                      <a:prstGeom prst="rect">
                        <a:avLst/>
                      </a:prstGeom>
                    </p:spPr>
                  </p:pic>
                </p:oleObj>
              </mc:Fallback>
            </mc:AlternateContent>
          </a:graphicData>
        </a:graphic>
      </p:graphicFrame>
    </p:spTree>
    <p:extLst>
      <p:ext uri="{BB962C8B-B14F-4D97-AF65-F5344CB8AC3E}">
        <p14:creationId xmlns:p14="http://schemas.microsoft.com/office/powerpoint/2010/main" val="83736299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extLst>
      <p:ext uri="{BB962C8B-B14F-4D97-AF65-F5344CB8AC3E}">
        <p14:creationId xmlns:p14="http://schemas.microsoft.com/office/powerpoint/2010/main" val="562807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itchFamily="34" charset="0"/>
                <a:cs typeface="Arial" pitchFamily="34" charset="0"/>
              </a:rPr>
              <a:t>Java NIO </a:t>
            </a:r>
            <a:r>
              <a:rPr lang="zh-CN" altLang="en-US">
                <a:latin typeface="Arial" pitchFamily="34" charset="0"/>
                <a:cs typeface="Arial" pitchFamily="34" charset="0"/>
              </a:rPr>
              <a:t>全称 </a:t>
            </a:r>
            <a:r>
              <a:rPr lang="en-US" altLang="zh-CN">
                <a:latin typeface="Arial" pitchFamily="34" charset="0"/>
                <a:cs typeface="Arial" pitchFamily="34" charset="0"/>
              </a:rPr>
              <a:t>java non-blocking IO</a:t>
            </a:r>
            <a:r>
              <a:rPr lang="zh-CN" altLang="en-US">
                <a:latin typeface="Arial" pitchFamily="34" charset="0"/>
                <a:cs typeface="Arial" pitchFamily="34" charset="0"/>
              </a:rPr>
              <a:t>，是指 </a:t>
            </a:r>
            <a:r>
              <a:rPr lang="en-US" altLang="zh-CN">
                <a:latin typeface="Arial" pitchFamily="34" charset="0"/>
                <a:cs typeface="Arial" pitchFamily="34" charset="0"/>
              </a:rPr>
              <a:t>JDK </a:t>
            </a:r>
            <a:r>
              <a:rPr lang="zh-CN" altLang="en-US">
                <a:latin typeface="Arial" pitchFamily="34" charset="0"/>
                <a:cs typeface="Arial" pitchFamily="34" charset="0"/>
              </a:rPr>
              <a:t>提供的新 </a:t>
            </a:r>
            <a:r>
              <a:rPr lang="en-US" altLang="zh-CN">
                <a:latin typeface="Arial" pitchFamily="34" charset="0"/>
                <a:cs typeface="Arial" pitchFamily="34" charset="0"/>
              </a:rPr>
              <a:t>API</a:t>
            </a:r>
            <a:r>
              <a:rPr lang="zh-CN" altLang="en-US">
                <a:latin typeface="Arial" pitchFamily="34" charset="0"/>
                <a:cs typeface="Arial" pitchFamily="34" charset="0"/>
              </a:rPr>
              <a:t>。从 </a:t>
            </a:r>
            <a:r>
              <a:rPr lang="en-US" altLang="zh-CN">
                <a:latin typeface="Arial" pitchFamily="34" charset="0"/>
                <a:cs typeface="Arial" pitchFamily="34" charset="0"/>
              </a:rPr>
              <a:t>JDK1.4 </a:t>
            </a:r>
            <a:r>
              <a:rPr lang="zh-CN" altLang="en-US">
                <a:latin typeface="Arial" pitchFamily="34" charset="0"/>
                <a:cs typeface="Arial" pitchFamily="34" charset="0"/>
              </a:rPr>
              <a:t>开始，</a:t>
            </a:r>
            <a:r>
              <a:rPr lang="en-US" altLang="zh-CN">
                <a:latin typeface="Arial" pitchFamily="34" charset="0"/>
                <a:cs typeface="Arial" pitchFamily="34" charset="0"/>
              </a:rPr>
              <a:t>Java </a:t>
            </a:r>
            <a:r>
              <a:rPr lang="zh-CN" altLang="en-US">
                <a:latin typeface="Arial" pitchFamily="34" charset="0"/>
                <a:cs typeface="Arial" pitchFamily="34" charset="0"/>
              </a:rPr>
              <a:t>提供</a:t>
            </a:r>
            <a:r>
              <a:rPr lang="zh-CN" altLang="en-US" smtClean="0">
                <a:latin typeface="Arial" pitchFamily="34" charset="0"/>
                <a:cs typeface="Arial" pitchFamily="34" charset="0"/>
              </a:rPr>
              <a:t>了一</a:t>
            </a:r>
            <a:r>
              <a:rPr lang="zh-CN" altLang="en-US">
                <a:latin typeface="Arial" pitchFamily="34" charset="0"/>
                <a:cs typeface="Arial" pitchFamily="34" charset="0"/>
              </a:rPr>
              <a:t>系列改进的输入</a:t>
            </a:r>
            <a:r>
              <a:rPr lang="en-US" altLang="zh-CN">
                <a:latin typeface="Arial" pitchFamily="34" charset="0"/>
                <a:cs typeface="Arial" pitchFamily="34" charset="0"/>
              </a:rPr>
              <a:t>/</a:t>
            </a:r>
            <a:r>
              <a:rPr lang="zh-CN" altLang="en-US">
                <a:latin typeface="Arial" pitchFamily="34" charset="0"/>
                <a:cs typeface="Arial" pitchFamily="34" charset="0"/>
              </a:rPr>
              <a:t>输出的新特性，被统称为 </a:t>
            </a:r>
            <a:r>
              <a:rPr lang="en-US" altLang="zh-CN">
                <a:latin typeface="Arial" pitchFamily="34" charset="0"/>
                <a:cs typeface="Arial" pitchFamily="34" charset="0"/>
              </a:rPr>
              <a:t>NIO(</a:t>
            </a:r>
            <a:r>
              <a:rPr lang="zh-CN" altLang="en-US">
                <a:latin typeface="Arial" pitchFamily="34" charset="0"/>
                <a:cs typeface="Arial" pitchFamily="34" charset="0"/>
              </a:rPr>
              <a:t>即 </a:t>
            </a:r>
            <a:r>
              <a:rPr lang="en-US" altLang="zh-CN">
                <a:latin typeface="Arial" pitchFamily="34" charset="0"/>
                <a:cs typeface="Arial" pitchFamily="34" charset="0"/>
              </a:rPr>
              <a:t>New IO</a:t>
            </a:r>
            <a:r>
              <a:rPr lang="en-US" altLang="zh-CN" smtClean="0">
                <a:latin typeface="Arial" pitchFamily="34" charset="0"/>
                <a:cs typeface="Arial" pitchFamily="34" charset="0"/>
              </a:rPr>
              <a:t>)</a:t>
            </a:r>
            <a:r>
              <a:rPr lang="zh-CN" altLang="en-US" smtClean="0">
                <a:latin typeface="Arial" pitchFamily="34" charset="0"/>
                <a:cs typeface="Arial" pitchFamily="34" charset="0"/>
              </a:rPr>
              <a:t>，是</a:t>
            </a:r>
            <a:r>
              <a:rPr lang="zh-CN" altLang="en-US" b="1" smtClean="0">
                <a:solidFill>
                  <a:srgbClr val="EA0000"/>
                </a:solidFill>
                <a:latin typeface="Arial" pitchFamily="34" charset="0"/>
                <a:cs typeface="Arial" pitchFamily="34" charset="0"/>
              </a:rPr>
              <a:t>同步非阻塞</a:t>
            </a:r>
            <a:r>
              <a:rPr lang="zh-CN" altLang="en-US" smtClean="0">
                <a:latin typeface="Arial" pitchFamily="34" charset="0"/>
                <a:cs typeface="Arial" pitchFamily="34" charset="0"/>
              </a:rPr>
              <a:t>的</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FontTx/>
              <a:buAutoNum type="arabicParenR"/>
            </a:pPr>
            <a:r>
              <a:rPr lang="en-US" altLang="zh-CN">
                <a:latin typeface="Arial" pitchFamily="34" charset="0"/>
                <a:cs typeface="Arial" pitchFamily="34" charset="0"/>
              </a:rPr>
              <a:t>NIO </a:t>
            </a:r>
            <a:r>
              <a:rPr lang="zh-CN" altLang="en-US">
                <a:latin typeface="Arial" pitchFamily="34" charset="0"/>
                <a:cs typeface="Arial" pitchFamily="34" charset="0"/>
              </a:rPr>
              <a:t>相关类都被放在 </a:t>
            </a:r>
            <a:r>
              <a:rPr lang="en-US" altLang="zh-CN">
                <a:latin typeface="Arial" pitchFamily="34" charset="0"/>
                <a:cs typeface="Arial" pitchFamily="34" charset="0"/>
              </a:rPr>
              <a:t>java.nio </a:t>
            </a:r>
            <a:r>
              <a:rPr lang="zh-CN" altLang="en-US">
                <a:latin typeface="Arial" pitchFamily="34" charset="0"/>
                <a:cs typeface="Arial" pitchFamily="34" charset="0"/>
              </a:rPr>
              <a:t>包及子包下，并且对原 </a:t>
            </a:r>
            <a:r>
              <a:rPr lang="en-US" altLang="zh-CN">
                <a:latin typeface="Arial" pitchFamily="34" charset="0"/>
                <a:cs typeface="Arial" pitchFamily="34" charset="0"/>
              </a:rPr>
              <a:t>java.io </a:t>
            </a:r>
            <a:r>
              <a:rPr lang="zh-CN" altLang="en-US">
                <a:latin typeface="Arial" pitchFamily="34" charset="0"/>
                <a:cs typeface="Arial" pitchFamily="34" charset="0"/>
              </a:rPr>
              <a:t>包中的很多类进行改写</a:t>
            </a:r>
            <a:r>
              <a:rPr lang="zh-CN" altLang="en-US" smtClean="0">
                <a:latin typeface="Arial" pitchFamily="34" charset="0"/>
                <a:cs typeface="Arial" pitchFamily="34" charset="0"/>
              </a:rPr>
              <a:t>。</a:t>
            </a:r>
            <a:r>
              <a:rPr lang="en-US" altLang="zh-CN" smtClean="0">
                <a:latin typeface="Arial" pitchFamily="34" charset="0"/>
                <a:cs typeface="Arial" pitchFamily="34" charset="0"/>
              </a:rPr>
              <a:t>【</a:t>
            </a:r>
            <a:r>
              <a:rPr lang="zh-CN" altLang="en-US" sz="1400" smtClean="0">
                <a:latin typeface="Arial" pitchFamily="34" charset="0"/>
                <a:cs typeface="Arial" pitchFamily="34" charset="0"/>
              </a:rPr>
              <a:t>基本案例</a:t>
            </a:r>
            <a:r>
              <a:rPr lang="en-US" altLang="zh-CN" smtClean="0">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lvl="0" indent="-342900">
              <a:buFontTx/>
              <a:buAutoNum type="arabicParenR"/>
            </a:pPr>
            <a:r>
              <a:rPr lang="en-US" altLang="zh-CN">
                <a:solidFill>
                  <a:prstClr val="black"/>
                </a:solidFill>
                <a:latin typeface="Arial" pitchFamily="34" charset="0"/>
                <a:cs typeface="Arial" pitchFamily="34" charset="0"/>
              </a:rPr>
              <a:t>NIO </a:t>
            </a:r>
            <a:r>
              <a:rPr lang="zh-CN" altLang="en-US">
                <a:solidFill>
                  <a:prstClr val="black"/>
                </a:solidFill>
                <a:latin typeface="Arial" pitchFamily="34" charset="0"/>
                <a:cs typeface="Arial" pitchFamily="34" charset="0"/>
              </a:rPr>
              <a:t>有三大核心部分：</a:t>
            </a:r>
            <a:r>
              <a:rPr lang="en-US" altLang="zh-CN" b="1">
                <a:solidFill>
                  <a:srgbClr val="DA0000"/>
                </a:solidFill>
                <a:latin typeface="Arial" pitchFamily="34" charset="0"/>
                <a:cs typeface="Arial" pitchFamily="34" charset="0"/>
              </a:rPr>
              <a:t>Channel(</a:t>
            </a:r>
            <a:r>
              <a:rPr lang="zh-CN" altLang="en-US" b="1">
                <a:solidFill>
                  <a:srgbClr val="DA0000"/>
                </a:solidFill>
                <a:latin typeface="Arial" pitchFamily="34" charset="0"/>
                <a:cs typeface="Arial" pitchFamily="34" charset="0"/>
              </a:rPr>
              <a:t>通道</a:t>
            </a:r>
            <a:r>
              <a:rPr lang="en-US" altLang="zh-CN" b="1">
                <a:solidFill>
                  <a:srgbClr val="DA0000"/>
                </a:solidFill>
                <a:latin typeface="Arial" pitchFamily="34" charset="0"/>
                <a:cs typeface="Arial" pitchFamily="34" charset="0"/>
              </a:rPr>
              <a:t>)</a:t>
            </a:r>
            <a:r>
              <a:rPr lang="zh-CN" altLang="en-US">
                <a:solidFill>
                  <a:prstClr val="black"/>
                </a:solidFill>
                <a:latin typeface="Arial" pitchFamily="34" charset="0"/>
                <a:cs typeface="Arial" pitchFamily="34" charset="0"/>
              </a:rPr>
              <a:t>，</a:t>
            </a:r>
            <a:r>
              <a:rPr lang="en-US" altLang="zh-CN" b="1">
                <a:solidFill>
                  <a:srgbClr val="DA0000"/>
                </a:solidFill>
                <a:latin typeface="Arial" pitchFamily="34" charset="0"/>
                <a:cs typeface="Arial" pitchFamily="34" charset="0"/>
              </a:rPr>
              <a:t>Buffer(</a:t>
            </a:r>
            <a:r>
              <a:rPr lang="zh-CN" altLang="en-US" b="1">
                <a:solidFill>
                  <a:srgbClr val="DA0000"/>
                </a:solidFill>
                <a:latin typeface="Arial" pitchFamily="34" charset="0"/>
                <a:cs typeface="Arial" pitchFamily="34" charset="0"/>
              </a:rPr>
              <a:t>缓冲区</a:t>
            </a:r>
            <a:r>
              <a:rPr lang="en-US" altLang="zh-CN" b="1">
                <a:solidFill>
                  <a:srgbClr val="DA0000"/>
                </a:solidFill>
                <a:latin typeface="Arial" pitchFamily="34" charset="0"/>
                <a:cs typeface="Arial" pitchFamily="34" charset="0"/>
              </a:rPr>
              <a:t>)</a:t>
            </a:r>
            <a:r>
              <a:rPr lang="en-US" altLang="zh-CN">
                <a:solidFill>
                  <a:prstClr val="black"/>
                </a:solidFill>
                <a:latin typeface="Arial" pitchFamily="34" charset="0"/>
                <a:cs typeface="Arial" pitchFamily="34" charset="0"/>
              </a:rPr>
              <a:t>, </a:t>
            </a:r>
            <a:r>
              <a:rPr lang="en-US" altLang="zh-CN" b="1">
                <a:solidFill>
                  <a:srgbClr val="DA0000"/>
                </a:solidFill>
                <a:latin typeface="Arial" pitchFamily="34" charset="0"/>
                <a:cs typeface="Arial" pitchFamily="34" charset="0"/>
              </a:rPr>
              <a:t>Selector(</a:t>
            </a:r>
            <a:r>
              <a:rPr lang="zh-CN" altLang="en-US" b="1">
                <a:solidFill>
                  <a:srgbClr val="DA0000"/>
                </a:solidFill>
                <a:latin typeface="Arial" pitchFamily="34" charset="0"/>
                <a:cs typeface="Arial" pitchFamily="34" charset="0"/>
              </a:rPr>
              <a:t>选择器</a:t>
            </a:r>
            <a:r>
              <a:rPr lang="en-US" altLang="zh-CN" b="1" smtClean="0">
                <a:solidFill>
                  <a:srgbClr val="DA0000"/>
                </a:solidFill>
                <a:latin typeface="Arial" pitchFamily="34" charset="0"/>
                <a:cs typeface="Arial" pitchFamily="34" charset="0"/>
              </a:rPr>
              <a:t>) </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NIO</a:t>
            </a:r>
            <a:r>
              <a:rPr lang="zh-CN" altLang="en-US" smtClean="0">
                <a:latin typeface="Arial" pitchFamily="34" charset="0"/>
                <a:cs typeface="Arial" pitchFamily="34" charset="0"/>
              </a:rPr>
              <a:t>是 面</a:t>
            </a:r>
            <a:r>
              <a:rPr lang="zh-CN" altLang="en-US">
                <a:latin typeface="Arial" pitchFamily="34" charset="0"/>
                <a:cs typeface="Arial" pitchFamily="34" charset="0"/>
              </a:rPr>
              <a:t>向</a:t>
            </a:r>
            <a:r>
              <a:rPr lang="zh-CN" altLang="en-US" b="1">
                <a:solidFill>
                  <a:srgbClr val="DA0000"/>
                </a:solidFill>
                <a:latin typeface="Arial" pitchFamily="34" charset="0"/>
                <a:cs typeface="Arial" pitchFamily="34" charset="0"/>
              </a:rPr>
              <a:t>缓</a:t>
            </a:r>
            <a:r>
              <a:rPr lang="zh-CN" altLang="en-US" b="1" smtClean="0">
                <a:solidFill>
                  <a:srgbClr val="DA0000"/>
                </a:solidFill>
                <a:latin typeface="Arial" pitchFamily="34" charset="0"/>
                <a:cs typeface="Arial" pitchFamily="34" charset="0"/>
              </a:rPr>
              <a:t>冲区 ，或者面向</a:t>
            </a:r>
            <a:r>
              <a:rPr lang="en-US" altLang="zh-CN" b="1" smtClean="0">
                <a:solidFill>
                  <a:srgbClr val="DA0000"/>
                </a:solidFill>
                <a:latin typeface="Arial" pitchFamily="34" charset="0"/>
                <a:cs typeface="Arial" pitchFamily="34" charset="0"/>
              </a:rPr>
              <a:t> </a:t>
            </a:r>
            <a:r>
              <a:rPr lang="zh-CN" altLang="en-US" b="1" smtClean="0">
                <a:solidFill>
                  <a:srgbClr val="DA0000"/>
                </a:solidFill>
                <a:latin typeface="Arial" pitchFamily="34" charset="0"/>
                <a:cs typeface="Arial" pitchFamily="34" charset="0"/>
              </a:rPr>
              <a:t>块</a:t>
            </a:r>
            <a:r>
              <a:rPr lang="zh-CN" altLang="en-US" smtClean="0">
                <a:latin typeface="Arial" pitchFamily="34" charset="0"/>
                <a:cs typeface="Arial" pitchFamily="34" charset="0"/>
              </a:rPr>
              <a:t> 编程的。数据读取到一个它稍后处理的缓冲区，需要时可在缓冲区中前后移动，这就增加了处理过程中的灵活性，使</a:t>
            </a:r>
            <a:r>
              <a:rPr lang="zh-CN" altLang="en-US">
                <a:latin typeface="Arial" pitchFamily="34" charset="0"/>
                <a:cs typeface="Arial" pitchFamily="34" charset="0"/>
              </a:rPr>
              <a:t>用它可以提供</a:t>
            </a:r>
            <a:r>
              <a:rPr lang="zh-CN" altLang="en-US" b="1">
                <a:latin typeface="Arial" pitchFamily="34" charset="0"/>
                <a:cs typeface="Arial" pitchFamily="34" charset="0"/>
              </a:rPr>
              <a:t>非阻塞</a:t>
            </a:r>
            <a:r>
              <a:rPr lang="zh-CN" altLang="en-US">
                <a:latin typeface="Arial" pitchFamily="34" charset="0"/>
                <a:cs typeface="Arial" pitchFamily="34" charset="0"/>
              </a:rPr>
              <a:t>式的高伸缩性网</a:t>
            </a:r>
            <a:r>
              <a:rPr lang="zh-CN" altLang="en-US" smtClean="0">
                <a:latin typeface="Arial" pitchFamily="34" charset="0"/>
                <a:cs typeface="Arial" pitchFamily="34" charset="0"/>
              </a:rPr>
              <a:t>络</a:t>
            </a:r>
            <a:endParaRPr lang="en-US" altLang="zh-CN" smtClean="0">
              <a:latin typeface="Arial" pitchFamily="34" charset="0"/>
              <a:cs typeface="Arial" pitchFamily="34" charset="0"/>
            </a:endParaRPr>
          </a:p>
        </p:txBody>
      </p:sp>
      <p:pic>
        <p:nvPicPr>
          <p:cNvPr id="163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066" y="34917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790377760"/>
              </p:ext>
            </p:extLst>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5" imgW="1144080" imgH="711360" progId="Package">
                  <p:embed/>
                </p:oleObj>
              </mc:Choice>
              <mc:Fallback>
                <p:oleObj name="包装程序外壳对象" showAsIcon="1" r:id="rId5" imgW="1144080" imgH="711360" progId="Package">
                  <p:embed/>
                  <p:pic>
                    <p:nvPicPr>
                      <p:cNvPr id="0" name=""/>
                      <p:cNvPicPr/>
                      <p:nvPr/>
                    </p:nvPicPr>
                    <p:blipFill>
                      <a:blip r:embed="rId6"/>
                      <a:stretch>
                        <a:fillRect/>
                      </a:stretch>
                    </p:blipFill>
                    <p:spPr>
                      <a:xfrm>
                        <a:off x="5958731" y="2981275"/>
                        <a:ext cx="864096" cy="536914"/>
                      </a:xfrm>
                      <a:prstGeom prst="rect">
                        <a:avLst/>
                      </a:prstGeom>
                    </p:spPr>
                  </p:pic>
                </p:oleObj>
              </mc:Fallback>
            </mc:AlternateContent>
          </a:graphicData>
        </a:graphic>
      </p:graphicFrame>
    </p:spTree>
    <p:extLst>
      <p:ext uri="{BB962C8B-B14F-4D97-AF65-F5344CB8AC3E}">
        <p14:creationId xmlns:p14="http://schemas.microsoft.com/office/powerpoint/2010/main" val="15126037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t>NIO</a:t>
            </a:r>
            <a:r>
              <a:rPr lang="zh-CN" altLang="en-US"/>
              <a:t>是可以做到用一个线程来处理多个操作的。假设有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使用了多路复用的技术，做到同一个连接并发处理多个请求，而且并发请求的数量比</a:t>
            </a:r>
            <a:r>
              <a:rPr lang="en-US" altLang="zh-CN"/>
              <a:t>HTTP1.1</a:t>
            </a:r>
            <a:r>
              <a:rPr lang="zh-CN" altLang="en-US"/>
              <a:t>大了好几个数量级。</a:t>
            </a:r>
            <a:endParaRPr lang="en-US" altLang="zh-CN" smtClean="0"/>
          </a:p>
        </p:txBody>
      </p:sp>
    </p:spTree>
    <p:extLst>
      <p:ext uri="{BB962C8B-B14F-4D97-AF65-F5344CB8AC3E}">
        <p14:creationId xmlns:p14="http://schemas.microsoft.com/office/powerpoint/2010/main" val="3024781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438184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t>B</a:t>
            </a:r>
            <a:r>
              <a:rPr lang="en-US" altLang="zh-CN" smtClean="0"/>
              <a:t>IO </a:t>
            </a:r>
            <a:r>
              <a:rPr lang="zh-CN" altLang="en-US" smtClean="0"/>
              <a:t>是阻</a:t>
            </a:r>
            <a:r>
              <a:rPr lang="zh-CN" altLang="en-US"/>
              <a:t>塞的，</a:t>
            </a:r>
            <a:r>
              <a:rPr lang="en-US" altLang="zh-CN"/>
              <a:t>NIO </a:t>
            </a:r>
            <a:r>
              <a:rPr lang="zh-CN" altLang="en-US"/>
              <a:t>则</a:t>
            </a:r>
            <a:r>
              <a:rPr lang="zh-CN" altLang="en-US" smtClean="0"/>
              <a:t>是非</a:t>
            </a:r>
            <a:r>
              <a:rPr lang="zh-CN" altLang="en-US"/>
              <a:t>阻塞</a:t>
            </a:r>
            <a:r>
              <a:rPr lang="zh-CN" altLang="en-US" smtClean="0"/>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extLst>
      <p:ext uri="{BB962C8B-B14F-4D97-AF65-F5344CB8AC3E}">
        <p14:creationId xmlns:p14="http://schemas.microsoft.com/office/powerpoint/2010/main" val="3941572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691136" y="1368127"/>
            <a:ext cx="8593694" cy="4401205"/>
          </a:xfrm>
          <a:prstGeom prst="rect">
            <a:avLst/>
          </a:prstGeom>
          <a:noFill/>
        </p:spPr>
        <p:txBody>
          <a:bodyPr wrap="square" rtlCol="0">
            <a:spAutoFit/>
          </a:bodyPr>
          <a:lstStyle/>
          <a:p>
            <a:r>
              <a:rPr lang="zh-CN" altLang="en-US" smtClean="0">
                <a:latin typeface="Arial" pitchFamily="34" charset="0"/>
                <a:cs typeface="Arial" pitchFamily="34" charset="0"/>
              </a:rPr>
              <a:t>一张图描述</a:t>
            </a:r>
            <a:r>
              <a:rPr lang="en-US" altLang="zh-CN" smtClean="0">
                <a:latin typeface="Arial" pitchFamily="34" charset="0"/>
                <a:cs typeface="Arial" pitchFamily="34" charset="0"/>
              </a:rPr>
              <a:t>NIO </a:t>
            </a:r>
            <a:r>
              <a:rPr lang="zh-CN" altLang="en-US" smtClean="0">
                <a:latin typeface="Arial" pitchFamily="34" charset="0"/>
                <a:cs typeface="Arial" pitchFamily="34" charset="0"/>
              </a:rPr>
              <a:t>的 </a:t>
            </a:r>
            <a:r>
              <a:rPr lang="en-US" altLang="zh-CN" smtClean="0">
                <a:latin typeface="Arial" pitchFamily="34" charset="0"/>
                <a:cs typeface="Arial" pitchFamily="34" charset="0"/>
              </a:rPr>
              <a:t>Selector </a:t>
            </a:r>
            <a:r>
              <a:rPr lang="zh-CN" altLang="en-US" smtClean="0">
                <a:latin typeface="Arial" pitchFamily="34" charset="0"/>
                <a:cs typeface="Arial" pitchFamily="34" charset="0"/>
              </a:rPr>
              <a:t>、 </a:t>
            </a:r>
            <a:r>
              <a:rPr lang="en-US" altLang="zh-CN" smtClean="0">
                <a:latin typeface="Arial" pitchFamily="34" charset="0"/>
                <a:cs typeface="Arial" pitchFamily="34" charset="0"/>
              </a:rPr>
              <a:t/>
            </a:r>
            <a:br>
              <a:rPr lang="en-US" altLang="zh-CN" smtClean="0">
                <a:latin typeface="Arial" pitchFamily="34" charset="0"/>
                <a:cs typeface="Arial" pitchFamily="34" charset="0"/>
              </a:rPr>
            </a:br>
            <a:r>
              <a:rPr lang="en-US" altLang="zh-CN" smtClean="0">
                <a:latin typeface="Arial" pitchFamily="34" charset="0"/>
                <a:cs typeface="Arial" pitchFamily="34" charset="0"/>
              </a:rPr>
              <a:t>Channel </a:t>
            </a:r>
            <a:r>
              <a:rPr lang="zh-CN" altLang="en-US" smtClean="0">
                <a:latin typeface="Arial" pitchFamily="34" charset="0"/>
                <a:cs typeface="Arial" pitchFamily="34" charset="0"/>
              </a:rPr>
              <a:t>和 </a:t>
            </a:r>
            <a:r>
              <a:rPr lang="en-US" altLang="zh-CN" smtClean="0">
                <a:latin typeface="Arial" pitchFamily="34" charset="0"/>
                <a:cs typeface="Arial" pitchFamily="34" charset="0"/>
              </a:rPr>
              <a:t>Buffer </a:t>
            </a:r>
            <a:r>
              <a:rPr lang="zh-CN" altLang="en-US" smtClean="0">
                <a:latin typeface="Arial" pitchFamily="34" charset="0"/>
                <a:cs typeface="Arial" pitchFamily="34" charset="0"/>
              </a:rPr>
              <a:t>的关系</a:t>
            </a:r>
            <a:endParaRPr lang="en-US" altLang="zh-CN" smtClean="0">
              <a:latin typeface="Arial" pitchFamily="34" charset="0"/>
              <a:cs typeface="Arial" pitchFamily="34" charset="0"/>
            </a:endParaRPr>
          </a:p>
          <a:p>
            <a:endParaRPr lang="en-US" altLang="zh-CN">
              <a:latin typeface="Arial" pitchFamily="34" charset="0"/>
              <a:cs typeface="Arial" pitchFamily="34" charset="0"/>
            </a:endParaRPr>
          </a:p>
          <a:p>
            <a:r>
              <a:rPr lang="en-US" altLang="zh-CN" sz="2000" b="1" smtClean="0">
                <a:solidFill>
                  <a:srgbClr val="0070C0"/>
                </a:solidFill>
                <a:latin typeface="Arial" pitchFamily="34" charset="0"/>
                <a:cs typeface="Arial" pitchFamily="34" charset="0"/>
              </a:rPr>
              <a:t>Selector </a:t>
            </a:r>
            <a:r>
              <a:rPr lang="zh-CN" altLang="en-US" sz="2000" b="1">
                <a:solidFill>
                  <a:srgbClr val="0070C0"/>
                </a:solidFill>
                <a:latin typeface="Arial" pitchFamily="34" charset="0"/>
                <a:cs typeface="Arial" pitchFamily="34" charset="0"/>
              </a:rPr>
              <a:t>、 </a:t>
            </a:r>
            <a:r>
              <a:rPr lang="en-US" altLang="zh-CN" sz="2000" b="1">
                <a:solidFill>
                  <a:srgbClr val="0070C0"/>
                </a:solidFill>
                <a:latin typeface="Arial" pitchFamily="34" charset="0"/>
                <a:cs typeface="Arial" pitchFamily="34" charset="0"/>
              </a:rPr>
              <a:t>Channel </a:t>
            </a:r>
            <a:r>
              <a:rPr lang="zh-CN" altLang="en-US" sz="2000" b="1">
                <a:solidFill>
                  <a:srgbClr val="0070C0"/>
                </a:solidFill>
                <a:latin typeface="Arial" pitchFamily="34" charset="0"/>
                <a:cs typeface="Arial" pitchFamily="34" charset="0"/>
              </a:rPr>
              <a:t>和 </a:t>
            </a:r>
            <a:r>
              <a:rPr lang="en-US" altLang="zh-CN" sz="2000" b="1">
                <a:solidFill>
                  <a:srgbClr val="0070C0"/>
                </a:solidFill>
                <a:latin typeface="Arial" pitchFamily="34" charset="0"/>
                <a:cs typeface="Arial" pitchFamily="34" charset="0"/>
              </a:rPr>
              <a:t>Buffer </a:t>
            </a:r>
            <a:r>
              <a:rPr lang="zh-CN" altLang="en-US" sz="2000" b="1" smtClean="0">
                <a:solidFill>
                  <a:srgbClr val="0070C0"/>
                </a:solidFill>
                <a:latin typeface="Arial" pitchFamily="34" charset="0"/>
                <a:cs typeface="Arial" pitchFamily="34" charset="0"/>
              </a:rPr>
              <a:t>的</a:t>
            </a:r>
            <a:r>
              <a:rPr lang="zh-CN" altLang="en-US" sz="2000" b="1">
                <a:solidFill>
                  <a:srgbClr val="0070C0"/>
                </a:solidFill>
                <a:latin typeface="Arial" pitchFamily="34" charset="0"/>
                <a:cs typeface="Arial" pitchFamily="34" charset="0"/>
              </a:rPr>
              <a:t>关</a:t>
            </a:r>
            <a:r>
              <a:rPr lang="zh-CN" altLang="en-US" sz="2000" b="1" smtClean="0">
                <a:solidFill>
                  <a:srgbClr val="0070C0"/>
                </a:solidFill>
                <a:latin typeface="Arial" pitchFamily="34" charset="0"/>
                <a:cs typeface="Arial" pitchFamily="34" charset="0"/>
              </a:rPr>
              <a:t>系图</a:t>
            </a:r>
            <a:r>
              <a:rPr lang="en-US" altLang="zh-CN" sz="2000" b="1" smtClean="0">
                <a:solidFill>
                  <a:srgbClr val="0070C0"/>
                </a:solidFill>
                <a:latin typeface="Arial" pitchFamily="34" charset="0"/>
                <a:cs typeface="Arial" pitchFamily="34" charset="0"/>
              </a:rPr>
              <a:t>(</a:t>
            </a:r>
            <a:r>
              <a:rPr lang="zh-CN" altLang="en-US" sz="2000" b="1" smtClean="0">
                <a:solidFill>
                  <a:srgbClr val="0070C0"/>
                </a:solidFill>
                <a:latin typeface="Arial" pitchFamily="34" charset="0"/>
                <a:cs typeface="Arial" pitchFamily="34" charset="0"/>
              </a:rPr>
              <a:t>简单版</a:t>
            </a:r>
            <a:r>
              <a:rPr lang="en-US" altLang="zh-CN" sz="2000" b="1" smtClean="0">
                <a:solidFill>
                  <a:srgbClr val="0070C0"/>
                </a:solidFill>
                <a:latin typeface="Arial" pitchFamily="34" charset="0"/>
                <a:cs typeface="Arial" pitchFamily="34" charset="0"/>
              </a:rPr>
              <a:t>)</a:t>
            </a:r>
            <a:endParaRPr lang="en-US" altLang="zh-CN">
              <a:latin typeface="Arial" pitchFamily="34" charset="0"/>
              <a:cs typeface="Arial" pitchFamily="34" charset="0"/>
            </a:endParaRPr>
          </a:p>
          <a:p>
            <a:r>
              <a:rPr lang="zh-CN" altLang="en-US" sz="2000" b="1" smtClean="0">
                <a:solidFill>
                  <a:srgbClr val="0070C0"/>
                </a:solidFill>
                <a:latin typeface="Arial" pitchFamily="34" charset="0"/>
                <a:cs typeface="Arial" pitchFamily="34" charset="0"/>
              </a:rPr>
              <a:t>关</a:t>
            </a:r>
            <a:r>
              <a:rPr lang="zh-CN" altLang="en-US" sz="2000" b="1">
                <a:solidFill>
                  <a:srgbClr val="0070C0"/>
                </a:solidFill>
                <a:latin typeface="Arial" pitchFamily="34" charset="0"/>
                <a:cs typeface="Arial" pitchFamily="34" charset="0"/>
              </a:rPr>
              <a:t>系</a:t>
            </a:r>
            <a:r>
              <a:rPr lang="zh-CN" altLang="en-US" sz="2000" b="1" smtClean="0">
                <a:solidFill>
                  <a:srgbClr val="0070C0"/>
                </a:solidFill>
                <a:latin typeface="Arial" pitchFamily="34" charset="0"/>
                <a:cs typeface="Arial" pitchFamily="34" charset="0"/>
              </a:rPr>
              <a:t>图的说明</a:t>
            </a:r>
            <a:r>
              <a:rPr lang="en-US" altLang="zh-CN" sz="2000" b="1" smtClean="0">
                <a:solidFill>
                  <a:srgbClr val="0070C0"/>
                </a:solidFill>
                <a:latin typeface="Arial" pitchFamily="34" charset="0"/>
                <a:cs typeface="Arial" pitchFamily="34" charset="0"/>
              </a:rPr>
              <a:t>:</a:t>
            </a:r>
          </a:p>
          <a:p>
            <a:pPr marL="457200" indent="-457200">
              <a:buAutoNum type="arabicParenR"/>
            </a:pPr>
            <a:r>
              <a:rPr lang="zh-CN" altLang="en-US" sz="1400" smtClean="0">
                <a:latin typeface="Arial" pitchFamily="34" charset="0"/>
                <a:cs typeface="Arial" pitchFamily="34" charset="0"/>
              </a:rPr>
              <a:t>每个</a:t>
            </a:r>
            <a:r>
              <a:rPr lang="en-US" altLang="zh-CN" sz="1400" smtClean="0">
                <a:latin typeface="Arial" pitchFamily="34" charset="0"/>
                <a:cs typeface="Arial" pitchFamily="34" charset="0"/>
              </a:rPr>
              <a:t>channel </a:t>
            </a:r>
            <a:r>
              <a:rPr lang="zh-CN" altLang="en-US" sz="1400" smtClean="0">
                <a:latin typeface="Arial" pitchFamily="34" charset="0"/>
                <a:cs typeface="Arial" pitchFamily="34" charset="0"/>
              </a:rPr>
              <a:t>都会对应一个</a:t>
            </a:r>
            <a:r>
              <a:rPr lang="en-US" altLang="zh-CN" sz="1400" smtClean="0">
                <a:latin typeface="Arial" pitchFamily="34" charset="0"/>
                <a:cs typeface="Arial" pitchFamily="34" charset="0"/>
              </a:rPr>
              <a:t>Buffer</a:t>
            </a:r>
          </a:p>
          <a:p>
            <a:pPr marL="457200" indent="-457200">
              <a:buAutoNum type="arabicParenR"/>
            </a:pPr>
            <a:r>
              <a:rPr lang="en-US" altLang="zh-CN" sz="1400" smtClean="0">
                <a:latin typeface="Arial" pitchFamily="34" charset="0"/>
                <a:cs typeface="Arial" pitchFamily="34" charset="0"/>
              </a:rPr>
              <a:t>Selector </a:t>
            </a:r>
            <a:r>
              <a:rPr lang="zh-CN" altLang="en-US" sz="1400" smtClean="0">
                <a:latin typeface="Arial" pitchFamily="34" charset="0"/>
                <a:cs typeface="Arial" pitchFamily="34" charset="0"/>
              </a:rPr>
              <a:t>对应一个线程， </a:t>
            </a:r>
            <a:r>
              <a:rPr lang="zh-CN" altLang="en-US" sz="1400">
                <a:latin typeface="Arial" pitchFamily="34" charset="0"/>
                <a:cs typeface="Arial" pitchFamily="34" charset="0"/>
              </a:rPr>
              <a:t>一</a:t>
            </a:r>
            <a:r>
              <a:rPr lang="zh-CN" altLang="en-US" sz="1400" smtClean="0">
                <a:latin typeface="Arial" pitchFamily="34" charset="0"/>
                <a:cs typeface="Arial" pitchFamily="34" charset="0"/>
              </a:rPr>
              <a:t>个线程对应多个</a:t>
            </a:r>
            <a:r>
              <a:rPr lang="en-US" altLang="zh-CN" sz="1400" smtClean="0">
                <a:latin typeface="Arial" pitchFamily="34" charset="0"/>
                <a:cs typeface="Arial" pitchFamily="34" charset="0"/>
              </a:rPr>
              <a:t>channel(</a:t>
            </a:r>
            <a:r>
              <a:rPr lang="zh-CN" altLang="en-US" sz="1400" smtClean="0">
                <a:latin typeface="Arial" pitchFamily="34" charset="0"/>
                <a:cs typeface="Arial" pitchFamily="34" charset="0"/>
              </a:rPr>
              <a:t>连接</a:t>
            </a:r>
            <a:r>
              <a:rPr lang="en-US" altLang="zh-CN" sz="1400" smtClean="0">
                <a:latin typeface="Arial" pitchFamily="34" charset="0"/>
                <a:cs typeface="Arial" pitchFamily="34" charset="0"/>
              </a:rPr>
              <a:t>)</a:t>
            </a:r>
          </a:p>
          <a:p>
            <a:pPr marL="457200" indent="-457200">
              <a:buAutoNum type="arabicParenR"/>
            </a:pPr>
            <a:r>
              <a:rPr lang="zh-CN" altLang="en-US" sz="1400" smtClean="0">
                <a:latin typeface="Arial" pitchFamily="34" charset="0"/>
                <a:cs typeface="Arial" pitchFamily="34" charset="0"/>
              </a:rPr>
              <a:t>该图反应了有</a:t>
            </a:r>
            <a:r>
              <a:rPr lang="zh-CN" altLang="en-US" sz="1400">
                <a:latin typeface="Arial" pitchFamily="34" charset="0"/>
                <a:cs typeface="Arial" pitchFamily="34" charset="0"/>
              </a:rPr>
              <a:t>三</a:t>
            </a:r>
            <a:r>
              <a:rPr lang="zh-CN" altLang="en-US" sz="1400" smtClean="0">
                <a:latin typeface="Arial" pitchFamily="34" charset="0"/>
                <a:cs typeface="Arial" pitchFamily="34" charset="0"/>
              </a:rPr>
              <a:t>个</a:t>
            </a:r>
            <a:r>
              <a:rPr lang="en-US" altLang="zh-CN" sz="1400" smtClean="0">
                <a:latin typeface="Arial" pitchFamily="34" charset="0"/>
                <a:cs typeface="Arial" pitchFamily="34" charset="0"/>
              </a:rPr>
              <a:t>channel </a:t>
            </a:r>
            <a:r>
              <a:rPr lang="zh-CN" altLang="en-US" sz="1400" smtClean="0">
                <a:latin typeface="Arial" pitchFamily="34" charset="0"/>
                <a:cs typeface="Arial" pitchFamily="34" charset="0"/>
              </a:rPr>
              <a:t>注册到 该</a:t>
            </a:r>
            <a:r>
              <a:rPr lang="en-US" altLang="zh-CN" sz="1400" smtClean="0">
                <a:latin typeface="Arial" pitchFamily="34" charset="0"/>
                <a:cs typeface="Arial" pitchFamily="34" charset="0"/>
              </a:rPr>
              <a:t>selector //</a:t>
            </a:r>
            <a:r>
              <a:rPr lang="zh-CN" altLang="en-US" sz="1400" smtClean="0">
                <a:latin typeface="Arial" pitchFamily="34" charset="0"/>
                <a:cs typeface="Arial" pitchFamily="34" charset="0"/>
              </a:rPr>
              <a:t>程序</a:t>
            </a:r>
            <a:endParaRPr lang="en-US" altLang="zh-CN" sz="1400" smtClean="0">
              <a:latin typeface="Arial" pitchFamily="34" charset="0"/>
              <a:cs typeface="Arial" pitchFamily="34" charset="0"/>
            </a:endParaRPr>
          </a:p>
          <a:p>
            <a:pPr marL="457200" indent="-457200">
              <a:buAutoNum type="arabicParenR"/>
            </a:pPr>
            <a:r>
              <a:rPr lang="zh-CN" altLang="en-US" sz="1400">
                <a:latin typeface="Arial" pitchFamily="34" charset="0"/>
                <a:cs typeface="Arial" pitchFamily="34" charset="0"/>
              </a:rPr>
              <a:t>程</a:t>
            </a:r>
            <a:r>
              <a:rPr lang="zh-CN" altLang="en-US" sz="1400" smtClean="0">
                <a:latin typeface="Arial" pitchFamily="34" charset="0"/>
                <a:cs typeface="Arial" pitchFamily="34" charset="0"/>
              </a:rPr>
              <a:t>序切换到</a:t>
            </a:r>
            <a:r>
              <a:rPr lang="zh-CN" altLang="en-US" sz="1400">
                <a:latin typeface="Arial" pitchFamily="34" charset="0"/>
                <a:cs typeface="Arial" pitchFamily="34" charset="0"/>
              </a:rPr>
              <a:t>哪</a:t>
            </a:r>
            <a:r>
              <a:rPr lang="zh-CN" altLang="en-US" sz="1400" smtClean="0">
                <a:latin typeface="Arial" pitchFamily="34" charset="0"/>
                <a:cs typeface="Arial" pitchFamily="34" charset="0"/>
              </a:rPr>
              <a:t>个</a:t>
            </a:r>
            <a:r>
              <a:rPr lang="en-US" altLang="zh-CN" sz="1400" smtClean="0">
                <a:latin typeface="Arial" pitchFamily="34" charset="0"/>
                <a:cs typeface="Arial" pitchFamily="34" charset="0"/>
              </a:rPr>
              <a:t>channel </a:t>
            </a:r>
            <a:r>
              <a:rPr lang="zh-CN" altLang="en-US" sz="1400" smtClean="0">
                <a:latin typeface="Arial" pitchFamily="34" charset="0"/>
                <a:cs typeface="Arial" pitchFamily="34" charset="0"/>
              </a:rPr>
              <a:t>是有事件决定的</a:t>
            </a:r>
            <a:r>
              <a:rPr lang="en-US" altLang="zh-CN" sz="1400" smtClean="0">
                <a:latin typeface="Arial" pitchFamily="34" charset="0"/>
                <a:cs typeface="Arial" pitchFamily="34" charset="0"/>
              </a:rPr>
              <a:t>, Event </a:t>
            </a:r>
            <a:r>
              <a:rPr lang="zh-CN" altLang="en-US" sz="1400" smtClean="0">
                <a:latin typeface="Arial" pitchFamily="34" charset="0"/>
                <a:cs typeface="Arial" pitchFamily="34" charset="0"/>
              </a:rPr>
              <a:t>就是一个重要的概念</a:t>
            </a:r>
            <a:endParaRPr lang="en-US" altLang="zh-CN" sz="1400" smtClean="0">
              <a:latin typeface="Arial" pitchFamily="34" charset="0"/>
              <a:cs typeface="Arial" pitchFamily="34" charset="0"/>
            </a:endParaRPr>
          </a:p>
          <a:p>
            <a:pPr marL="457200" indent="-457200">
              <a:buAutoNum type="arabicParenR"/>
            </a:pPr>
            <a:r>
              <a:rPr lang="en-US" altLang="zh-CN" sz="1400" smtClean="0">
                <a:latin typeface="Arial" pitchFamily="34" charset="0"/>
                <a:cs typeface="Arial" pitchFamily="34" charset="0"/>
              </a:rPr>
              <a:t>Selector </a:t>
            </a:r>
            <a:r>
              <a:rPr lang="zh-CN" altLang="en-US" sz="1400" smtClean="0">
                <a:latin typeface="Arial" pitchFamily="34" charset="0"/>
                <a:cs typeface="Arial" pitchFamily="34" charset="0"/>
              </a:rPr>
              <a:t>会根据不同的事件，在各个通道上切换</a:t>
            </a:r>
            <a:endParaRPr lang="en-US" altLang="zh-CN" sz="1400" smtClean="0">
              <a:latin typeface="Arial" pitchFamily="34" charset="0"/>
              <a:cs typeface="Arial" pitchFamily="34" charset="0"/>
            </a:endParaRPr>
          </a:p>
          <a:p>
            <a:pPr marL="457200" indent="-457200">
              <a:buAutoNum type="arabicParenR"/>
            </a:pPr>
            <a:r>
              <a:rPr lang="en-US" altLang="zh-CN" sz="1400" smtClean="0">
                <a:latin typeface="Arial" pitchFamily="34" charset="0"/>
                <a:cs typeface="Arial" pitchFamily="34" charset="0"/>
              </a:rPr>
              <a:t>Buffer </a:t>
            </a:r>
            <a:r>
              <a:rPr lang="zh-CN" altLang="en-US" sz="1400" smtClean="0">
                <a:latin typeface="Arial" pitchFamily="34" charset="0"/>
                <a:cs typeface="Arial" pitchFamily="34" charset="0"/>
              </a:rPr>
              <a:t>就是一个内存块 ， </a:t>
            </a:r>
            <a:r>
              <a:rPr lang="zh-CN" altLang="en-US" sz="1400">
                <a:latin typeface="Arial" pitchFamily="34" charset="0"/>
                <a:cs typeface="Arial" pitchFamily="34" charset="0"/>
              </a:rPr>
              <a:t>底</a:t>
            </a:r>
            <a:r>
              <a:rPr lang="zh-CN" altLang="en-US" sz="1400" smtClean="0">
                <a:latin typeface="Arial" pitchFamily="34" charset="0"/>
                <a:cs typeface="Arial" pitchFamily="34" charset="0"/>
              </a:rPr>
              <a:t>层是有一个数组</a:t>
            </a:r>
            <a:endParaRPr lang="en-US" altLang="zh-CN" sz="1400" smtClean="0">
              <a:latin typeface="Arial" pitchFamily="34" charset="0"/>
              <a:cs typeface="Arial" pitchFamily="34" charset="0"/>
            </a:endParaRPr>
          </a:p>
          <a:p>
            <a:pPr marL="457200" indent="-457200">
              <a:buAutoNum type="arabicParenR"/>
            </a:pPr>
            <a:r>
              <a:rPr lang="zh-CN" altLang="en-US" sz="1400">
                <a:latin typeface="Arial" pitchFamily="34" charset="0"/>
                <a:cs typeface="Arial" pitchFamily="34" charset="0"/>
              </a:rPr>
              <a:t>数</a:t>
            </a:r>
            <a:r>
              <a:rPr lang="zh-CN" altLang="en-US" sz="1400" smtClean="0">
                <a:latin typeface="Arial" pitchFamily="34" charset="0"/>
                <a:cs typeface="Arial" pitchFamily="34" charset="0"/>
              </a:rPr>
              <a:t>据的读取写入是通过</a:t>
            </a:r>
            <a:r>
              <a:rPr lang="en-US" altLang="zh-CN" sz="1400" smtClean="0">
                <a:latin typeface="Arial" pitchFamily="34" charset="0"/>
                <a:cs typeface="Arial" pitchFamily="34" charset="0"/>
              </a:rPr>
              <a:t>Buffer, </a:t>
            </a:r>
            <a:r>
              <a:rPr lang="zh-CN" altLang="en-US" sz="1400" smtClean="0">
                <a:latin typeface="Arial" pitchFamily="34" charset="0"/>
                <a:cs typeface="Arial" pitchFamily="34" charset="0"/>
              </a:rPr>
              <a:t>这个和</a:t>
            </a:r>
            <a:r>
              <a:rPr lang="en-US" altLang="zh-CN" sz="1400" smtClean="0">
                <a:latin typeface="Arial" pitchFamily="34" charset="0"/>
                <a:cs typeface="Arial" pitchFamily="34" charset="0"/>
              </a:rPr>
              <a:t>BIO , BIO </a:t>
            </a:r>
            <a:r>
              <a:rPr lang="zh-CN" altLang="en-US" sz="1400" smtClean="0">
                <a:latin typeface="Arial" pitchFamily="34" charset="0"/>
                <a:cs typeface="Arial" pitchFamily="34" charset="0"/>
              </a:rPr>
              <a:t>中要么是输入流，或者是</a:t>
            </a:r>
            <a:r>
              <a:rPr lang="en-US" altLang="zh-CN" sz="1400">
                <a:latin typeface="Arial" pitchFamily="34" charset="0"/>
                <a:cs typeface="Arial" pitchFamily="34" charset="0"/>
              </a:rPr>
              <a:t/>
            </a:r>
            <a:br>
              <a:rPr lang="en-US" altLang="zh-CN" sz="1400">
                <a:latin typeface="Arial" pitchFamily="34" charset="0"/>
                <a:cs typeface="Arial" pitchFamily="34" charset="0"/>
              </a:rPr>
            </a:br>
            <a:r>
              <a:rPr lang="zh-CN" altLang="en-US" sz="1400">
                <a:latin typeface="Arial" pitchFamily="34" charset="0"/>
                <a:cs typeface="Arial" pitchFamily="34" charset="0"/>
              </a:rPr>
              <a:t>输</a:t>
            </a:r>
            <a:r>
              <a:rPr lang="zh-CN" altLang="en-US" sz="1400" smtClean="0">
                <a:latin typeface="Arial" pitchFamily="34" charset="0"/>
                <a:cs typeface="Arial" pitchFamily="34" charset="0"/>
              </a:rPr>
              <a:t>出流</a:t>
            </a:r>
            <a:r>
              <a:rPr lang="en-US" altLang="zh-CN" sz="1400" smtClean="0">
                <a:latin typeface="Arial" pitchFamily="34" charset="0"/>
                <a:cs typeface="Arial" pitchFamily="34" charset="0"/>
              </a:rPr>
              <a:t>, </a:t>
            </a:r>
            <a:r>
              <a:rPr lang="zh-CN" altLang="en-US" sz="1400" smtClean="0">
                <a:latin typeface="Arial" pitchFamily="34" charset="0"/>
                <a:cs typeface="Arial" pitchFamily="34" charset="0"/>
              </a:rPr>
              <a:t>不能双向，但是</a:t>
            </a:r>
            <a:r>
              <a:rPr lang="en-US" altLang="zh-CN" sz="1400" smtClean="0">
                <a:latin typeface="Arial" pitchFamily="34" charset="0"/>
                <a:cs typeface="Arial" pitchFamily="34" charset="0"/>
              </a:rPr>
              <a:t>NIO</a:t>
            </a:r>
            <a:r>
              <a:rPr lang="zh-CN" altLang="en-US" sz="1400" smtClean="0">
                <a:latin typeface="Arial" pitchFamily="34" charset="0"/>
                <a:cs typeface="Arial" pitchFamily="34" charset="0"/>
              </a:rPr>
              <a:t>的</a:t>
            </a:r>
            <a:r>
              <a:rPr lang="en-US" altLang="zh-CN" sz="1400" smtClean="0">
                <a:latin typeface="Arial" pitchFamily="34" charset="0"/>
                <a:cs typeface="Arial" pitchFamily="34" charset="0"/>
              </a:rPr>
              <a:t>Buffer </a:t>
            </a:r>
            <a:r>
              <a:rPr lang="zh-CN" altLang="en-US" sz="1400" smtClean="0">
                <a:latin typeface="Arial" pitchFamily="34" charset="0"/>
                <a:cs typeface="Arial" pitchFamily="34" charset="0"/>
              </a:rPr>
              <a:t>是可以读也可以写</a:t>
            </a:r>
            <a:r>
              <a:rPr lang="en-US" altLang="zh-CN" sz="1400" smtClean="0">
                <a:latin typeface="Arial" pitchFamily="34" charset="0"/>
                <a:cs typeface="Arial" pitchFamily="34" charset="0"/>
              </a:rPr>
              <a:t>, </a:t>
            </a:r>
            <a:r>
              <a:rPr lang="zh-CN" altLang="en-US" sz="1400" smtClean="0">
                <a:latin typeface="Arial" pitchFamily="34" charset="0"/>
                <a:cs typeface="Arial" pitchFamily="34" charset="0"/>
              </a:rPr>
              <a:t>需要 </a:t>
            </a:r>
            <a:r>
              <a:rPr lang="en-US" altLang="zh-CN" sz="1400" smtClean="0">
                <a:latin typeface="Arial" pitchFamily="34" charset="0"/>
                <a:cs typeface="Arial" pitchFamily="34" charset="0"/>
              </a:rPr>
              <a:t>flip </a:t>
            </a:r>
            <a:r>
              <a:rPr lang="zh-CN" altLang="en-US" sz="1400" smtClean="0">
                <a:latin typeface="Arial" pitchFamily="34" charset="0"/>
                <a:cs typeface="Arial" pitchFamily="34" charset="0"/>
              </a:rPr>
              <a:t>方法</a:t>
            </a:r>
            <a:r>
              <a:rPr lang="zh-CN" altLang="en-US" sz="1400">
                <a:latin typeface="Arial" pitchFamily="34" charset="0"/>
                <a:cs typeface="Arial" pitchFamily="34" charset="0"/>
              </a:rPr>
              <a:t>切</a:t>
            </a:r>
            <a:r>
              <a:rPr lang="zh-CN" altLang="en-US" sz="1400" smtClean="0">
                <a:latin typeface="Arial" pitchFamily="34" charset="0"/>
                <a:cs typeface="Arial" pitchFamily="34" charset="0"/>
              </a:rPr>
              <a:t>换</a:t>
            </a:r>
            <a:endParaRPr lang="en-US" altLang="zh-CN" sz="1400" smtClean="0">
              <a:latin typeface="Arial" pitchFamily="34" charset="0"/>
              <a:cs typeface="Arial" pitchFamily="34" charset="0"/>
            </a:endParaRPr>
          </a:p>
          <a:p>
            <a:pPr marL="457200" indent="-457200">
              <a:buAutoNum type="arabicParenR"/>
            </a:pPr>
            <a:r>
              <a:rPr lang="en-US" altLang="zh-CN" sz="1400" smtClean="0">
                <a:latin typeface="Arial" pitchFamily="34" charset="0"/>
                <a:cs typeface="Arial" pitchFamily="34" charset="0"/>
              </a:rPr>
              <a:t>channel </a:t>
            </a:r>
            <a:r>
              <a:rPr lang="zh-CN" altLang="en-US" sz="1400" smtClean="0">
                <a:latin typeface="Arial" pitchFamily="34" charset="0"/>
                <a:cs typeface="Arial" pitchFamily="34" charset="0"/>
              </a:rPr>
              <a:t>是双向的</a:t>
            </a:r>
            <a:r>
              <a:rPr lang="en-US" altLang="zh-CN" sz="1400" smtClean="0">
                <a:latin typeface="Arial" pitchFamily="34" charset="0"/>
                <a:cs typeface="Arial" pitchFamily="34" charset="0"/>
              </a:rPr>
              <a:t>, </a:t>
            </a:r>
            <a:r>
              <a:rPr lang="zh-CN" altLang="en-US" sz="1400" smtClean="0">
                <a:latin typeface="Arial" pitchFamily="34" charset="0"/>
                <a:cs typeface="Arial" pitchFamily="34" charset="0"/>
              </a:rPr>
              <a:t>可以返回底层操作系统的情况</a:t>
            </a:r>
            <a:r>
              <a:rPr lang="en-US" altLang="zh-CN" sz="1400" smtClean="0">
                <a:latin typeface="Arial" pitchFamily="34" charset="0"/>
                <a:cs typeface="Arial" pitchFamily="34" charset="0"/>
              </a:rPr>
              <a:t>, </a:t>
            </a:r>
            <a:r>
              <a:rPr lang="zh-CN" altLang="en-US" sz="1400" smtClean="0">
                <a:latin typeface="Arial" pitchFamily="34" charset="0"/>
                <a:cs typeface="Arial" pitchFamily="34" charset="0"/>
              </a:rPr>
              <a:t>比如</a:t>
            </a:r>
            <a:r>
              <a:rPr lang="en-US" altLang="zh-CN" sz="1400" smtClean="0">
                <a:latin typeface="Arial" pitchFamily="34" charset="0"/>
                <a:cs typeface="Arial" pitchFamily="34" charset="0"/>
              </a:rPr>
              <a:t>Linux </a:t>
            </a:r>
            <a:r>
              <a:rPr lang="zh-CN" altLang="en-US" sz="1400" smtClean="0">
                <a:latin typeface="Arial" pitchFamily="34" charset="0"/>
                <a:cs typeface="Arial" pitchFamily="34" charset="0"/>
              </a:rPr>
              <a:t>， </a:t>
            </a:r>
            <a:r>
              <a:rPr lang="zh-CN" altLang="en-US" sz="1400">
                <a:latin typeface="Arial" pitchFamily="34" charset="0"/>
                <a:cs typeface="Arial" pitchFamily="34" charset="0"/>
              </a:rPr>
              <a:t>底</a:t>
            </a:r>
            <a:r>
              <a:rPr lang="zh-CN" altLang="en-US" sz="1400" smtClean="0">
                <a:latin typeface="Arial" pitchFamily="34" charset="0"/>
                <a:cs typeface="Arial" pitchFamily="34" charset="0"/>
              </a:rPr>
              <a:t>层的</a:t>
            </a:r>
            <a:r>
              <a:rPr lang="zh-CN" altLang="en-US" sz="1400">
                <a:latin typeface="Arial" pitchFamily="34" charset="0"/>
                <a:cs typeface="Arial" pitchFamily="34" charset="0"/>
              </a:rPr>
              <a:t>操作系</a:t>
            </a:r>
            <a:r>
              <a:rPr lang="zh-CN" altLang="en-US" sz="1400" smtClean="0">
                <a:latin typeface="Arial" pitchFamily="34" charset="0"/>
                <a:cs typeface="Arial" pitchFamily="34" charset="0"/>
              </a:rPr>
              <a:t>统</a:t>
            </a:r>
            <a:r>
              <a:rPr lang="en-US" altLang="zh-CN" sz="1400" smtClean="0">
                <a:latin typeface="Arial" pitchFamily="34" charset="0"/>
                <a:cs typeface="Arial" pitchFamily="34" charset="0"/>
              </a:rPr>
              <a:t/>
            </a:r>
            <a:br>
              <a:rPr lang="en-US" altLang="zh-CN" sz="1400" smtClean="0">
                <a:latin typeface="Arial" pitchFamily="34" charset="0"/>
                <a:cs typeface="Arial" pitchFamily="34" charset="0"/>
              </a:rPr>
            </a:br>
            <a:r>
              <a:rPr lang="zh-CN" altLang="en-US" sz="1400" smtClean="0">
                <a:latin typeface="Arial" pitchFamily="34" charset="0"/>
                <a:cs typeface="Arial" pitchFamily="34" charset="0"/>
              </a:rPr>
              <a:t>通道就是双向的</a:t>
            </a:r>
            <a:r>
              <a:rPr lang="en-US" altLang="zh-CN" sz="1400" smtClean="0">
                <a:latin typeface="Arial" pitchFamily="34" charset="0"/>
                <a:cs typeface="Arial" pitchFamily="34" charset="0"/>
              </a:rPr>
              <a:t>.</a:t>
            </a:r>
            <a:br>
              <a:rPr lang="en-US" altLang="zh-CN" sz="1400" smtClean="0">
                <a:latin typeface="Arial" pitchFamily="34" charset="0"/>
                <a:cs typeface="Arial" pitchFamily="34" charset="0"/>
              </a:rPr>
            </a:br>
            <a:endParaRPr lang="en-US" altLang="zh-CN" sz="1400" smtClean="0">
              <a:latin typeface="Arial" pitchFamily="34" charset="0"/>
              <a:cs typeface="Arial" pitchFamily="34" charset="0"/>
            </a:endParaRPr>
          </a:p>
          <a:p>
            <a:endParaRPr lang="en-US" altLang="zh-CN" sz="1400"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923310621"/>
              </p:ext>
            </p:extLst>
          </p:nvPr>
        </p:nvGraphicFramePr>
        <p:xfrm>
          <a:off x="8677900"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4" imgW="851760" imgH="711360" progId="Package">
                  <p:embed/>
                </p:oleObj>
              </mc:Choice>
              <mc:Fallback>
                <p:oleObj name="包装程序外壳对象" showAsIcon="1" r:id="rId4" imgW="851760" imgH="711360" progId="Package">
                  <p:embed/>
                  <p:pic>
                    <p:nvPicPr>
                      <p:cNvPr id="0" name=""/>
                      <p:cNvPicPr/>
                      <p:nvPr/>
                    </p:nvPicPr>
                    <p:blipFill>
                      <a:blip r:embed="rId5"/>
                      <a:stretch>
                        <a:fillRect/>
                      </a:stretch>
                    </p:blipFill>
                    <p:spPr>
                      <a:xfrm>
                        <a:off x="8677900"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107929753"/>
              </p:ext>
            </p:extLst>
          </p:nvPr>
        </p:nvGraphicFramePr>
        <p:xfrm>
          <a:off x="7758932" y="4922819"/>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6" imgW="902520" imgH="711360" progId="Package">
                  <p:embed/>
                </p:oleObj>
              </mc:Choice>
              <mc:Fallback>
                <p:oleObj name="包装程序外壳对象" showAsIcon="1" r:id="rId6" imgW="902520" imgH="711360" progId="Package">
                  <p:embed/>
                  <p:pic>
                    <p:nvPicPr>
                      <p:cNvPr id="0" name=""/>
                      <p:cNvPicPr/>
                      <p:nvPr/>
                    </p:nvPicPr>
                    <p:blipFill>
                      <a:blip r:embed="rId7"/>
                      <a:stretch>
                        <a:fillRect/>
                      </a:stretch>
                    </p:blipFill>
                    <p:spPr>
                      <a:xfrm>
                        <a:off x="7758932" y="4922819"/>
                        <a:ext cx="504056" cy="396867"/>
                      </a:xfrm>
                      <a:prstGeom prst="rect">
                        <a:avLst/>
                      </a:prstGeom>
                    </p:spPr>
                  </p:pic>
                </p:oleObj>
              </mc:Fallback>
            </mc:AlternateContent>
          </a:graphicData>
        </a:graphic>
      </p:graphicFrame>
      <p:pic>
        <p:nvPicPr>
          <p:cNvPr id="30" name="图片 29"/>
          <p:cNvPicPr>
            <a:picLocks noChangeAspect="1"/>
          </p:cNvPicPr>
          <p:nvPr/>
        </p:nvPicPr>
        <p:blipFill>
          <a:blip r:embed="rId8"/>
          <a:stretch>
            <a:fillRect/>
          </a:stretch>
        </p:blipFill>
        <p:spPr>
          <a:xfrm>
            <a:off x="6894835" y="4752503"/>
            <a:ext cx="508000" cy="718559"/>
          </a:xfrm>
          <a:prstGeom prst="rect">
            <a:avLst/>
          </a:prstGeom>
        </p:spPr>
      </p:pic>
      <p:pic>
        <p:nvPicPr>
          <p:cNvPr id="215097" name="Picture 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8851" y="0"/>
            <a:ext cx="34004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50068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593694" cy="2062103"/>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，但</a:t>
            </a:r>
            <a:r>
              <a:rPr lang="zh-CN" altLang="en-US"/>
              <a:t>是读取或写入的数据都必须经由 </a:t>
            </a:r>
            <a:r>
              <a:rPr lang="en-US" altLang="zh-CN"/>
              <a:t>Buffer</a:t>
            </a:r>
            <a:r>
              <a:rPr lang="zh-CN" altLang="en-US"/>
              <a:t>，</a:t>
            </a:r>
            <a:r>
              <a:rPr lang="zh-CN" altLang="en-US" smtClean="0"/>
              <a:t>如图</a:t>
            </a:r>
            <a:r>
              <a:rPr lang="en-US" altLang="zh-CN" smtClean="0"/>
              <a:t>:  【</a:t>
            </a:r>
            <a:r>
              <a:rPr lang="zh-CN" altLang="en-US" sz="1400" smtClean="0"/>
              <a:t>后面举例说明</a:t>
            </a:r>
            <a:r>
              <a:rPr lang="en-US" altLang="zh-CN" smtClean="0"/>
              <a:t>】</a:t>
            </a:r>
          </a:p>
        </p:txBody>
      </p:sp>
      <p:sp>
        <p:nvSpPr>
          <p:cNvPr id="4" name="圆角矩形 3"/>
          <p:cNvSpPr/>
          <p:nvPr/>
        </p:nvSpPr>
        <p:spPr>
          <a:xfrm>
            <a:off x="1006572" y="3572569"/>
            <a:ext cx="948937" cy="9144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p>
        </p:txBody>
      </p:sp>
      <p:sp>
        <p:nvSpPr>
          <p:cNvPr id="5" name="矩形 4"/>
          <p:cNvSpPr/>
          <p:nvPr/>
        </p:nvSpPr>
        <p:spPr>
          <a:xfrm>
            <a:off x="2884677" y="3667821"/>
            <a:ext cx="1660641" cy="75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p>
        </p:txBody>
      </p:sp>
      <p:sp>
        <p:nvSpPr>
          <p:cNvPr id="6" name="流程图: 多文档 5"/>
          <p:cNvSpPr/>
          <p:nvPr/>
        </p:nvSpPr>
        <p:spPr>
          <a:xfrm>
            <a:off x="5742707" y="3728017"/>
            <a:ext cx="1100767" cy="758952"/>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p>
        </p:txBody>
      </p:sp>
      <p:sp>
        <p:nvSpPr>
          <p:cNvPr id="9" name="左右箭头 8"/>
          <p:cNvSpPr/>
          <p:nvPr/>
        </p:nvSpPr>
        <p:spPr>
          <a:xfrm>
            <a:off x="1846776" y="3772595"/>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rot="222234">
            <a:off x="4558028" y="3888603"/>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spTree>
    <p:extLst>
      <p:ext uri="{BB962C8B-B14F-4D97-AF65-F5344CB8AC3E}">
        <p14:creationId xmlns:p14="http://schemas.microsoft.com/office/powerpoint/2010/main" val="33969722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p>
          <a:p>
            <a:endParaRPr lang="en-US" altLang="zh-CN" smtClean="0"/>
          </a:p>
        </p:txBody>
      </p:sp>
      <p:sp>
        <p:nvSpPr>
          <p:cNvPr id="3" name="TextBox 2"/>
          <p:cNvSpPr txBox="1"/>
          <p:nvPr/>
        </p:nvSpPr>
        <p:spPr>
          <a:xfrm>
            <a:off x="4576980" y="2232225"/>
            <a:ext cx="4932033" cy="2923877"/>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t>ByteBuffer</a:t>
            </a:r>
            <a:r>
              <a:rPr lang="zh-CN" altLang="en-US" sz="1600"/>
              <a:t>，存储字节数据到缓冲</a:t>
            </a:r>
            <a:r>
              <a:rPr lang="zh-CN" altLang="en-US" sz="1600" smtClean="0"/>
              <a:t>区</a:t>
            </a:r>
            <a:endParaRPr lang="en-US" altLang="zh-CN" sz="1600" smtClean="0"/>
          </a:p>
          <a:p>
            <a:pPr marL="342900" indent="-342900">
              <a:buAutoNum type="arabicParenR"/>
            </a:pPr>
            <a:r>
              <a:rPr lang="en-US" altLang="zh-CN" sz="1600" smtClean="0"/>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81632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593694" cy="150810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类定义了所有的缓冲区都具有的四个属性来提供关于其所包含的数据元素的信息</a:t>
            </a:r>
            <a:r>
              <a:rPr lang="en-US" altLang="zh-CN" smtClean="0"/>
              <a:t>:</a:t>
            </a:r>
          </a:p>
          <a:p>
            <a:endParaRPr lang="en-US" altLang="zh-CN" smtClean="0"/>
          </a:p>
          <a:p>
            <a:endParaRPr lang="en-US" altLang="zh-CN" smtClean="0"/>
          </a:p>
        </p:txBody>
      </p:sp>
      <p:sp>
        <p:nvSpPr>
          <p:cNvPr id="4" name="TextBox 3"/>
          <p:cNvSpPr txBox="1"/>
          <p:nvPr/>
        </p:nvSpPr>
        <p:spPr>
          <a:xfrm>
            <a:off x="168041" y="2420322"/>
            <a:ext cx="3843616" cy="1169551"/>
          </a:xfrm>
          <a:prstGeom prst="rect">
            <a:avLst/>
          </a:prstGeom>
          <a:noFill/>
        </p:spPr>
        <p:txBody>
          <a:bodyPr wrap="none" rtlCol="0">
            <a:spAutoFit/>
          </a:bodyPr>
          <a:lstStyle/>
          <a:p>
            <a:r>
              <a:rPr lang="en-US" altLang="zh-CN" sz="1400" smtClean="0"/>
              <a:t>// </a:t>
            </a:r>
            <a:r>
              <a:rPr lang="en-US" altLang="zh-CN" sz="1400"/>
              <a:t>Invariants: mark &lt;= position &lt;= limit &lt;= capacity</a:t>
            </a:r>
          </a:p>
          <a:p>
            <a:r>
              <a:rPr lang="en-US" altLang="zh-CN" sz="1400"/>
              <a:t>    private int mark = -1;</a:t>
            </a:r>
          </a:p>
          <a:p>
            <a:r>
              <a:rPr lang="en-US" altLang="zh-CN" sz="1400">
                <a:solidFill>
                  <a:srgbClr val="DA0000"/>
                </a:solidFill>
              </a:rPr>
              <a:t>    private int position = 0;</a:t>
            </a:r>
          </a:p>
          <a:p>
            <a:r>
              <a:rPr lang="en-US" altLang="zh-CN" sz="1400">
                <a:solidFill>
                  <a:srgbClr val="DA0000"/>
                </a:solidFill>
              </a:rPr>
              <a:t>    private int limit;</a:t>
            </a: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4002449230"/>
              </p:ext>
            </p:extLst>
          </p:nvPr>
        </p:nvGraphicFramePr>
        <p:xfrm>
          <a:off x="4316524" y="2448247"/>
          <a:ext cx="5715584" cy="2786371"/>
        </p:xfrm>
        <a:graphic>
          <a:graphicData uri="http://schemas.openxmlformats.org/drawingml/2006/table">
            <a:tbl>
              <a:tblPr/>
              <a:tblGrid>
                <a:gridCol w="2857792"/>
                <a:gridCol w="2857792"/>
              </a:tblGrid>
              <a:tr h="255183">
                <a:tc>
                  <a:txBody>
                    <a:bodyPr/>
                    <a:lstStyle/>
                    <a:p>
                      <a:r>
                        <a:rPr lang="zh-CN" altLang="en-US" sz="1200" b="1">
                          <a:solidFill>
                            <a:srgbClr val="000000"/>
                          </a:solidFill>
                          <a:effectLst/>
                        </a:rPr>
                        <a:t>属性</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200" b="1">
                          <a:solidFill>
                            <a:srgbClr val="000000"/>
                          </a:solidFill>
                          <a:effectLst/>
                        </a:rPr>
                        <a:t>描述</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419229">
                <a:tc>
                  <a:txBody>
                    <a:bodyPr/>
                    <a:lstStyle/>
                    <a:p>
                      <a:r>
                        <a:rPr lang="en-US" sz="1200">
                          <a:effectLst/>
                        </a:rPr>
                        <a:t>Capacity</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83275">
                <a:tc>
                  <a:txBody>
                    <a:bodyPr/>
                    <a:lstStyle/>
                    <a:p>
                      <a:r>
                        <a:rPr lang="en-US" sz="1200">
                          <a:effectLst/>
                        </a:rPr>
                        <a:t>Limit</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83275">
                <a:tc>
                  <a:txBody>
                    <a:bodyPr/>
                    <a:lstStyle/>
                    <a:p>
                      <a:r>
                        <a:rPr lang="en-US" sz="1200">
                          <a:effectLst/>
                        </a:rPr>
                        <a:t>Position</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83275">
                <a:tc>
                  <a:txBody>
                    <a:bodyPr/>
                    <a:lstStyle/>
                    <a:p>
                      <a:r>
                        <a:rPr lang="en-US" sz="1200">
                          <a:effectLst/>
                        </a:rPr>
                        <a:t>Mark</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23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7"/>
            <a:ext cx="8593694" cy="1231106"/>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r>
              <a:rPr lang="en-US" altLang="zh-CN" smtClean="0"/>
              <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3157153" y="568483"/>
            <a:ext cx="9309151" cy="4832092"/>
          </a:xfrm>
          <a:prstGeom prst="rect">
            <a:avLst/>
          </a:prstGeom>
          <a:solidFill>
            <a:schemeClr val="bg1">
              <a:lumMod val="95000"/>
            </a:schemeClr>
          </a:solidFill>
        </p:spPr>
        <p:txBody>
          <a:bodyPr wrap="none" rtlCol="0">
            <a:spAutoFit/>
          </a:bodyPr>
          <a:lstStyle/>
          <a:p>
            <a:r>
              <a:rPr lang="en-US" altLang="zh-CN" sz="1400" smtClean="0"/>
              <a:t>public </a:t>
            </a:r>
            <a:r>
              <a:rPr lang="en-US" altLang="zh-CN" sz="1400"/>
              <a:t>abstract class </a:t>
            </a:r>
            <a:r>
              <a:rPr lang="en-US" altLang="zh-CN" sz="1400" b="1">
                <a:solidFill>
                  <a:srgbClr val="DA0000"/>
                </a:solidFill>
              </a:rPr>
              <a:t>Buffer</a:t>
            </a:r>
            <a:r>
              <a:rPr lang="en-US" altLang="zh-CN" sz="1400"/>
              <a:t> {</a:t>
            </a:r>
          </a:p>
          <a:p>
            <a:r>
              <a:rPr lang="en-US" altLang="zh-CN" sz="1400"/>
              <a:t>    //JDK1.4</a:t>
            </a:r>
            <a:r>
              <a:rPr lang="zh-CN" altLang="en-US" sz="1400"/>
              <a:t>时，引入的</a:t>
            </a:r>
            <a:r>
              <a:rPr lang="en-US" altLang="zh-CN" sz="1400"/>
              <a:t>api</a:t>
            </a:r>
          </a:p>
          <a:p>
            <a:r>
              <a:rPr lang="en-US" altLang="zh-CN" sz="1400"/>
              <a:t>    </a:t>
            </a:r>
            <a:r>
              <a:rPr lang="en-US" altLang="zh-CN" sz="1400">
                <a:solidFill>
                  <a:srgbClr val="DA0000"/>
                </a:solidFill>
              </a:rPr>
              <a:t>public final int capacity( )//</a:t>
            </a:r>
            <a:r>
              <a:rPr lang="zh-CN" altLang="en-US" sz="1400">
                <a:solidFill>
                  <a:srgbClr val="DA0000"/>
                </a:solidFill>
              </a:rPr>
              <a:t>返回此缓冲区的容量</a:t>
            </a:r>
          </a:p>
          <a:p>
            <a:r>
              <a:rPr lang="zh-CN" altLang="en-US" sz="1400">
                <a:solidFill>
                  <a:srgbClr val="DA0000"/>
                </a:solidFill>
              </a:rPr>
              <a:t>    </a:t>
            </a:r>
            <a:r>
              <a:rPr lang="en-US" altLang="zh-CN" sz="1400">
                <a:solidFill>
                  <a:srgbClr val="DA0000"/>
                </a:solidFill>
              </a:rPr>
              <a:t>public final int position( )//</a:t>
            </a:r>
            <a:r>
              <a:rPr lang="zh-CN" altLang="en-US" sz="1400">
                <a:solidFill>
                  <a:srgbClr val="DA0000"/>
                </a:solidFill>
              </a:rPr>
              <a:t>返回此缓冲区的位置</a:t>
            </a:r>
          </a:p>
          <a:p>
            <a:r>
              <a:rPr lang="zh-CN" altLang="en-US" sz="1400">
                <a:solidFill>
                  <a:srgbClr val="DA0000"/>
                </a:solidFill>
              </a:rPr>
              <a:t>    </a:t>
            </a:r>
            <a:r>
              <a:rPr lang="en-US" altLang="zh-CN" sz="1400">
                <a:solidFill>
                  <a:srgbClr val="DA0000"/>
                </a:solidFill>
              </a:rPr>
              <a:t>public final Buffer position (int newPositio)//</a:t>
            </a:r>
            <a:r>
              <a:rPr lang="zh-CN" altLang="en-US" sz="1400">
                <a:solidFill>
                  <a:srgbClr val="DA0000"/>
                </a:solidFill>
              </a:rPr>
              <a:t>设置此缓冲区的位置</a:t>
            </a:r>
          </a:p>
          <a:p>
            <a:r>
              <a:rPr lang="zh-CN" altLang="en-US" sz="1400">
                <a:solidFill>
                  <a:srgbClr val="DA0000"/>
                </a:solidFill>
              </a:rPr>
              <a:t>    </a:t>
            </a:r>
            <a:r>
              <a:rPr lang="en-US" altLang="zh-CN" sz="1400">
                <a:solidFill>
                  <a:srgbClr val="DA0000"/>
                </a:solidFill>
              </a:rPr>
              <a:t>public final int limit( )//</a:t>
            </a:r>
            <a:r>
              <a:rPr lang="zh-CN" altLang="en-US" sz="1400">
                <a:solidFill>
                  <a:srgbClr val="DA0000"/>
                </a:solidFill>
              </a:rPr>
              <a:t>返回此缓冲区的限制</a:t>
            </a:r>
          </a:p>
          <a:p>
            <a:r>
              <a:rPr lang="zh-CN" altLang="en-US" sz="1400">
                <a:solidFill>
                  <a:srgbClr val="DA0000"/>
                </a:solidFill>
              </a:rPr>
              <a:t>    </a:t>
            </a:r>
            <a:r>
              <a:rPr lang="en-US" altLang="zh-CN" sz="1400">
                <a:solidFill>
                  <a:srgbClr val="DA0000"/>
                </a:solidFill>
              </a:rPr>
              <a:t>public final Buffer limit (int newLimit)//</a:t>
            </a:r>
            <a:r>
              <a:rPr lang="zh-CN" altLang="en-US" sz="1400">
                <a:solidFill>
                  <a:srgbClr val="DA0000"/>
                </a:solidFill>
              </a:rPr>
              <a:t>设置此缓冲区的限制</a:t>
            </a:r>
          </a:p>
          <a:p>
            <a:r>
              <a:rPr lang="zh-CN" altLang="en-US" sz="1400"/>
              <a:t>    </a:t>
            </a:r>
            <a:r>
              <a:rPr lang="en-US" altLang="zh-CN" sz="1400"/>
              <a:t>public final Buffer mark( )//</a:t>
            </a:r>
            <a:r>
              <a:rPr lang="zh-CN" altLang="en-US" sz="1400"/>
              <a:t>在此缓冲区的位置设置标记</a:t>
            </a:r>
          </a:p>
          <a:p>
            <a:r>
              <a:rPr lang="zh-CN" altLang="en-US" sz="1400"/>
              <a:t>    </a:t>
            </a:r>
            <a:r>
              <a:rPr lang="en-US" altLang="zh-CN" sz="1400"/>
              <a:t>public final Buffer reset( )//</a:t>
            </a:r>
            <a:r>
              <a:rPr lang="zh-CN" altLang="en-US" sz="1400"/>
              <a:t>将此缓冲区的位置重置为以前标记的位置</a:t>
            </a:r>
          </a:p>
          <a:p>
            <a:r>
              <a:rPr lang="zh-CN" altLang="en-US" sz="1400"/>
              <a:t>    </a:t>
            </a:r>
            <a:r>
              <a:rPr lang="en-US" altLang="zh-CN" sz="1400">
                <a:solidFill>
                  <a:srgbClr val="DA0000"/>
                </a:solidFill>
              </a:rPr>
              <a:t>public final Buffer clear( )//</a:t>
            </a:r>
            <a:r>
              <a:rPr lang="zh-CN" altLang="en-US" sz="1400">
                <a:solidFill>
                  <a:srgbClr val="DA0000"/>
                </a:solidFill>
              </a:rPr>
              <a:t>清除此缓冲</a:t>
            </a:r>
            <a:r>
              <a:rPr lang="zh-CN" altLang="en-US" sz="1400" smtClean="0">
                <a:solidFill>
                  <a:srgbClr val="DA0000"/>
                </a:solidFill>
              </a:rPr>
              <a:t>区</a:t>
            </a:r>
            <a:r>
              <a:rPr lang="en-US" altLang="zh-CN" sz="1400" smtClean="0">
                <a:solidFill>
                  <a:srgbClr val="DA0000"/>
                </a:solidFill>
              </a:rPr>
              <a:t>, </a:t>
            </a:r>
            <a:r>
              <a:rPr lang="zh-CN" altLang="en-US" sz="1400" smtClean="0">
                <a:solidFill>
                  <a:srgbClr val="DA0000"/>
                </a:solidFill>
              </a:rPr>
              <a:t>即将各个标记恢复到初始状态，但是数据并没有真正擦除</a:t>
            </a:r>
            <a:r>
              <a:rPr lang="en-US" altLang="zh-CN" sz="1400" smtClean="0">
                <a:solidFill>
                  <a:srgbClr val="DA0000"/>
                </a:solidFill>
              </a:rPr>
              <a:t>, </a:t>
            </a:r>
            <a:r>
              <a:rPr lang="zh-CN" altLang="en-US" sz="1400" smtClean="0">
                <a:solidFill>
                  <a:srgbClr val="DA0000"/>
                </a:solidFill>
              </a:rPr>
              <a:t>后面操作会覆盖</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final Buffer flip( )//</a:t>
            </a:r>
            <a:r>
              <a:rPr lang="zh-CN" altLang="en-US" sz="1400">
                <a:solidFill>
                  <a:srgbClr val="DA0000"/>
                </a:solidFill>
              </a:rPr>
              <a:t>反转此缓冲区</a:t>
            </a:r>
          </a:p>
          <a:p>
            <a:r>
              <a:rPr lang="zh-CN" altLang="en-US" sz="1400"/>
              <a:t>    </a:t>
            </a:r>
            <a:r>
              <a:rPr lang="en-US" altLang="zh-CN" sz="1400"/>
              <a:t>public final Buffer rewind( )//</a:t>
            </a:r>
            <a:r>
              <a:rPr lang="zh-CN" altLang="en-US" sz="1400"/>
              <a:t>重绕此缓冲区</a:t>
            </a:r>
          </a:p>
          <a:p>
            <a:r>
              <a:rPr lang="zh-CN" altLang="en-US" sz="1400"/>
              <a:t>    </a:t>
            </a:r>
            <a:r>
              <a:rPr lang="en-US" altLang="zh-CN" sz="1400"/>
              <a:t>public final int remaining( )//</a:t>
            </a:r>
            <a:r>
              <a:rPr lang="zh-CN" altLang="en-US" sz="1400"/>
              <a:t>返回当前位置与限制之间的元素数</a:t>
            </a:r>
          </a:p>
          <a:p>
            <a:r>
              <a:rPr lang="zh-CN" altLang="en-US" sz="1400"/>
              <a:t>    </a:t>
            </a:r>
            <a:r>
              <a:rPr lang="en-US" altLang="zh-CN" sz="1400">
                <a:solidFill>
                  <a:srgbClr val="DA0000"/>
                </a:solidFill>
              </a:rPr>
              <a:t>public final boolean hasRemaining( )//</a:t>
            </a:r>
            <a:r>
              <a:rPr lang="zh-CN" altLang="en-US" sz="1400">
                <a:solidFill>
                  <a:srgbClr val="DA0000"/>
                </a:solidFill>
              </a:rPr>
              <a:t>告知在当前位置和限制之间是否有元素</a:t>
            </a:r>
          </a:p>
          <a:p>
            <a:r>
              <a:rPr lang="zh-CN" altLang="en-US" sz="1400">
                <a:solidFill>
                  <a:srgbClr val="DA0000"/>
                </a:solidFill>
              </a:rPr>
              <a:t>    </a:t>
            </a:r>
            <a:r>
              <a:rPr lang="en-US" altLang="zh-CN" sz="1400">
                <a:solidFill>
                  <a:srgbClr val="DA0000"/>
                </a:solidFill>
              </a:rPr>
              <a:t>public abstract boolean isReadOnly( );//</a:t>
            </a:r>
            <a:r>
              <a:rPr lang="zh-CN" altLang="en-US" sz="1400">
                <a:solidFill>
                  <a:srgbClr val="DA0000"/>
                </a:solidFill>
              </a:rPr>
              <a:t>告知此缓冲区是否为只读缓冲区</a:t>
            </a:r>
          </a:p>
          <a:p>
            <a:r>
              <a:rPr lang="zh-CN" altLang="en-US" sz="1400"/>
              <a:t> </a:t>
            </a:r>
          </a:p>
          <a:p>
            <a:r>
              <a:rPr lang="zh-CN" altLang="en-US" sz="1400"/>
              <a:t>    </a:t>
            </a:r>
            <a:r>
              <a:rPr lang="en-US" altLang="zh-CN" sz="1400"/>
              <a:t>//JDK1.6</a:t>
            </a:r>
            <a:r>
              <a:rPr lang="zh-CN" altLang="en-US" sz="1400"/>
              <a:t>时引入的</a:t>
            </a:r>
            <a:r>
              <a:rPr lang="en-US" altLang="zh-CN" sz="1400"/>
              <a:t>api</a:t>
            </a:r>
          </a:p>
          <a:p>
            <a:r>
              <a:rPr lang="en-US" altLang="zh-CN" sz="1400"/>
              <a:t>    </a:t>
            </a:r>
            <a:r>
              <a:rPr lang="en-US" altLang="zh-CN" sz="1400">
                <a:solidFill>
                  <a:srgbClr val="DA0000"/>
                </a:solidFill>
              </a:rPr>
              <a:t>public abstract boolean hasArray();//</a:t>
            </a:r>
            <a:r>
              <a:rPr lang="zh-CN" altLang="en-US" sz="1400">
                <a:solidFill>
                  <a:srgbClr val="DA0000"/>
                </a:solidFill>
              </a:rPr>
              <a:t>告知此缓冲区是否具有可访问的底层实现数组</a:t>
            </a:r>
          </a:p>
          <a:p>
            <a:r>
              <a:rPr lang="zh-CN" altLang="en-US" sz="1400">
                <a:solidFill>
                  <a:srgbClr val="DA0000"/>
                </a:solidFill>
              </a:rPr>
              <a:t>    </a:t>
            </a:r>
            <a:r>
              <a:rPr lang="en-US" altLang="zh-CN" sz="1400">
                <a:solidFill>
                  <a:srgbClr val="DA0000"/>
                </a:solidFill>
              </a:rPr>
              <a:t>public abstract Object array();//</a:t>
            </a:r>
            <a:r>
              <a:rPr lang="zh-CN" altLang="en-US" sz="1400">
                <a:solidFill>
                  <a:srgbClr val="DA0000"/>
                </a:solidFill>
              </a:rPr>
              <a:t>返回此缓冲区的底层实现数组</a:t>
            </a:r>
          </a:p>
          <a:p>
            <a:r>
              <a:rPr lang="zh-CN" altLang="en-US" sz="1400"/>
              <a:t>    </a:t>
            </a:r>
            <a:r>
              <a:rPr lang="en-US" altLang="zh-CN" sz="1400"/>
              <a:t>public abstract int arrayOffset();//</a:t>
            </a:r>
            <a:r>
              <a:rPr lang="zh-CN" altLang="en-US" sz="1400"/>
              <a:t>返回此缓冲区的底层实现数组中第一个缓冲区元素的偏移量</a:t>
            </a:r>
          </a:p>
          <a:p>
            <a:r>
              <a:rPr lang="zh-CN" altLang="en-US" sz="1400"/>
              <a:t>    </a:t>
            </a:r>
            <a:r>
              <a:rPr lang="en-US" altLang="zh-CN" sz="1400"/>
              <a:t>public abstract boolean isDirect();//</a:t>
            </a:r>
            <a:r>
              <a:rPr lang="zh-CN" altLang="en-US" sz="1400"/>
              <a:t>告知此缓冲区是否为直接缓冲区</a:t>
            </a:r>
          </a:p>
          <a:p>
            <a:r>
              <a:rPr lang="en-US" altLang="zh-CN" sz="1400"/>
              <a:t>}</a:t>
            </a:r>
            <a:endParaRPr lang="zh-CN" altLang="en-US" sz="1400"/>
          </a:p>
        </p:txBody>
      </p:sp>
    </p:spTree>
    <p:extLst>
      <p:ext uri="{BB962C8B-B14F-4D97-AF65-F5344CB8AC3E}">
        <p14:creationId xmlns:p14="http://schemas.microsoft.com/office/powerpoint/2010/main" val="21898276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a:p>
            <a:endParaRPr lang="en-US" altLang="zh-CN" smtClean="0"/>
          </a:p>
          <a:p>
            <a:endParaRPr lang="en-US" altLang="zh-CN" smtClean="0"/>
          </a:p>
        </p:txBody>
      </p:sp>
      <p:sp>
        <p:nvSpPr>
          <p:cNvPr id="4" name="TextBox 3"/>
          <p:cNvSpPr txBox="1"/>
          <p:nvPr/>
        </p:nvSpPr>
        <p:spPr>
          <a:xfrm>
            <a:off x="242769" y="2592263"/>
            <a:ext cx="8347285" cy="289310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p>
          <a:p>
            <a:r>
              <a:rPr lang="en-US" altLang="zh-CN" sz="1400"/>
              <a:t>    //</a:t>
            </a:r>
            <a:r>
              <a:rPr lang="zh-CN" altLang="en-US" sz="1400"/>
              <a:t>缓冲区创建相关</a:t>
            </a:r>
            <a:r>
              <a:rPr lang="en-US" altLang="zh-CN" sz="1400"/>
              <a:t>api</a:t>
            </a:r>
          </a:p>
          <a:p>
            <a:r>
              <a:rPr lang="en-US" altLang="zh-CN" sz="1400">
                <a:solidFill>
                  <a:srgbClr val="DA0000"/>
                </a:solidFill>
              </a:rPr>
              <a:t>    public static ByteBuffer allocateDirect(int capacity)//</a:t>
            </a:r>
            <a:r>
              <a:rPr lang="zh-CN" altLang="en-US" sz="1400">
                <a:solidFill>
                  <a:srgbClr val="DA0000"/>
                </a:solidFill>
              </a:rPr>
              <a:t>创建直接缓冲区</a:t>
            </a: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p>
          <a:p>
            <a:r>
              <a:rPr lang="en-US" altLang="zh-CN" sz="1400"/>
              <a:t>    </a:t>
            </a:r>
            <a:r>
              <a:rPr lang="en-US" altLang="zh-CN" sz="1400">
                <a:solidFill>
                  <a:srgbClr val="DA0000"/>
                </a:solidFill>
              </a:rPr>
              <a:t>public abstract byte get(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p>
          <a:p>
            <a:r>
              <a:rPr lang="en-US" altLang="zh-CN" sz="1400">
                <a:solidFill>
                  <a:srgbClr val="DA0000"/>
                </a:solidFill>
              </a:rPr>
              <a:t>    public abstract byte get (int index);//</a:t>
            </a:r>
            <a:r>
              <a:rPr lang="zh-CN" altLang="en-US" sz="1400">
                <a:solidFill>
                  <a:srgbClr val="DA0000"/>
                </a:solidFill>
              </a:rPr>
              <a:t>从绝对位置</a:t>
            </a:r>
            <a:r>
              <a:rPr lang="en-US" altLang="zh-CN" sz="1400">
                <a:solidFill>
                  <a:srgbClr val="DA0000"/>
                </a:solidFill>
              </a:rPr>
              <a:t>get</a:t>
            </a:r>
          </a:p>
          <a:p>
            <a:r>
              <a:rPr lang="en-US" altLang="zh-CN" sz="1400">
                <a:solidFill>
                  <a:srgbClr val="DA0000"/>
                </a:solidFill>
              </a:rPr>
              <a:t>    public abstract ByteBuffer put (byte b);//</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p>
          <a:p>
            <a:r>
              <a:rPr lang="en-US" altLang="zh-CN" sz="1400">
                <a:solidFill>
                  <a:srgbClr val="DA0000"/>
                </a:solidFill>
              </a:rPr>
              <a:t>    public abstract ByteBuffer put (int index, byte b);//</a:t>
            </a:r>
            <a:r>
              <a:rPr lang="zh-CN" altLang="en-US" sz="1400">
                <a:solidFill>
                  <a:srgbClr val="DA0000"/>
                </a:solidFill>
              </a:rPr>
              <a:t>从绝对位置上</a:t>
            </a:r>
            <a:r>
              <a:rPr lang="en-US" altLang="zh-CN" sz="1400">
                <a:solidFill>
                  <a:srgbClr val="DA0000"/>
                </a:solidFill>
              </a:rPr>
              <a:t>put</a:t>
            </a:r>
          </a:p>
          <a:p>
            <a:r>
              <a:rPr lang="en-US" altLang="zh-CN" sz="1400"/>
              <a:t> }</a:t>
            </a:r>
            <a:endParaRPr lang="zh-CN" altLang="en-US" sz="1400"/>
          </a:p>
        </p:txBody>
      </p:sp>
      <p:pic>
        <p:nvPicPr>
          <p:cNvPr id="165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6937" y="262879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4053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通</a:t>
            </a:r>
            <a:r>
              <a:rPr lang="zh-CN" altLang="en-US" sz="2200" b="1"/>
              <a:t>道</a:t>
            </a:r>
            <a:r>
              <a:rPr lang="en-US" altLang="zh-CN" sz="2200" b="1"/>
              <a:t>(Channel)  </a:t>
            </a:r>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的通道类似于流，但有些区别如下</a:t>
            </a:r>
            <a:r>
              <a:rPr lang="zh-CN" altLang="en-US" smtClean="0"/>
              <a:t>：</a:t>
            </a:r>
            <a:r>
              <a:rPr lang="en-US" altLang="zh-CN" smtClean="0"/>
              <a:t/>
            </a:r>
            <a:br>
              <a:rPr lang="en-US" altLang="zh-CN" smtClean="0"/>
            </a:br>
            <a:endParaRPr lang="en-US" altLang="zh-CN" smtClean="0"/>
          </a:p>
          <a:p>
            <a:pPr marL="285750" indent="-285750">
              <a:buFont typeface="Arial" pitchFamily="34" charset="0"/>
              <a:buChar char="•"/>
            </a:pPr>
            <a:r>
              <a:rPr lang="zh-CN" altLang="en-US" smtClean="0"/>
              <a:t>通</a:t>
            </a:r>
            <a:r>
              <a:rPr lang="zh-CN" altLang="en-US"/>
              <a:t>道可以同时进行读写，而流只能读或者只能</a:t>
            </a:r>
            <a:r>
              <a:rPr lang="zh-CN" altLang="en-US" smtClean="0"/>
              <a:t>写</a:t>
            </a:r>
            <a:endParaRPr lang="en-US" altLang="zh-CN" smtClean="0"/>
          </a:p>
          <a:p>
            <a:pPr marL="285750" indent="-285750">
              <a:buFont typeface="Arial" pitchFamily="34" charset="0"/>
              <a:buChar char="•"/>
            </a:pPr>
            <a:r>
              <a:rPr lang="zh-CN" altLang="en-US" smtClean="0"/>
              <a:t>通</a:t>
            </a:r>
            <a:r>
              <a:rPr lang="zh-CN" altLang="en-US"/>
              <a:t>道可以实现异步读写数</a:t>
            </a:r>
            <a:r>
              <a:rPr lang="zh-CN" altLang="en-US" smtClean="0"/>
              <a:t>据</a:t>
            </a:r>
            <a:endParaRPr lang="en-US" altLang="zh-CN" smtClean="0"/>
          </a:p>
          <a:p>
            <a:pPr marL="285750" indent="-285750">
              <a:buFont typeface="Arial" pitchFamily="34" charset="0"/>
              <a:buChar char="•"/>
            </a:pPr>
            <a:r>
              <a:rPr lang="zh-CN" altLang="en-US" smtClean="0"/>
              <a:t>通</a:t>
            </a:r>
            <a:r>
              <a:rPr lang="zh-CN" altLang="en-US"/>
              <a:t>道可以从缓冲读数据，也可以写数据到缓冲</a:t>
            </a:r>
            <a:r>
              <a:rPr lang="en-US" altLang="zh-CN"/>
              <a:t>: </a:t>
            </a:r>
          </a:p>
          <a:p>
            <a:pPr marL="342900" indent="-342900">
              <a:buAutoNum type="arabicParenR"/>
            </a:pPr>
            <a:endParaRPr lang="en-US" altLang="zh-CN" smtClean="0"/>
          </a:p>
        </p:txBody>
      </p:sp>
      <p:pic>
        <p:nvPicPr>
          <p:cNvPr id="241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9541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5604583" cy="4339650"/>
          </a:xfrm>
          <a:prstGeom prst="rect">
            <a:avLst/>
          </a:prstGeom>
          <a:noFill/>
        </p:spPr>
        <p:txBody>
          <a:bodyPr wrap="square" rtlCol="0">
            <a:spAutoFit/>
          </a:bodyPr>
          <a:lstStyle/>
          <a:p>
            <a:r>
              <a:rPr lang="zh-CN" altLang="en-US" sz="2000" b="1" smtClean="0">
                <a:solidFill>
                  <a:srgbClr val="0070C0"/>
                </a:solidFill>
              </a:rPr>
              <a:t>基本介绍</a:t>
            </a:r>
            <a:endParaRPr lang="en-US" altLang="zh-CN"/>
          </a:p>
          <a:p>
            <a:endParaRPr lang="en-US" altLang="zh-CN" sz="1700" smtClean="0"/>
          </a:p>
          <a:p>
            <a:pPr marL="342900" indent="-342900">
              <a:buAutoNum type="arabicParenR" startAt="2"/>
            </a:pPr>
            <a:r>
              <a:rPr lang="en-US" altLang="zh-CN" sz="1700" smtClean="0">
                <a:latin typeface="Arial" pitchFamily="34" charset="0"/>
                <a:cs typeface="Arial" pitchFamily="34" charset="0"/>
              </a:rPr>
              <a:t>BIO </a:t>
            </a:r>
            <a:r>
              <a:rPr lang="zh-CN" altLang="en-US" sz="1700">
                <a:latin typeface="Arial" pitchFamily="34" charset="0"/>
                <a:cs typeface="Arial" pitchFamily="34" charset="0"/>
              </a:rPr>
              <a:t>中的 </a:t>
            </a:r>
            <a:r>
              <a:rPr lang="en-US" altLang="zh-CN" sz="1700">
                <a:latin typeface="Arial" pitchFamily="34" charset="0"/>
                <a:cs typeface="Arial" pitchFamily="34" charset="0"/>
              </a:rPr>
              <a:t>stream </a:t>
            </a:r>
            <a:r>
              <a:rPr lang="zh-CN" altLang="en-US" sz="1700">
                <a:latin typeface="Arial" pitchFamily="34" charset="0"/>
                <a:cs typeface="Arial" pitchFamily="34" charset="0"/>
              </a:rPr>
              <a:t>是单</a:t>
            </a:r>
            <a:r>
              <a:rPr lang="zh-CN" altLang="en-US" sz="1700" smtClean="0">
                <a:latin typeface="Arial" pitchFamily="34" charset="0"/>
                <a:cs typeface="Arial" pitchFamily="34" charset="0"/>
              </a:rPr>
              <a:t>向的</a:t>
            </a:r>
            <a:r>
              <a:rPr lang="zh-CN" altLang="en-US" sz="1700">
                <a:latin typeface="Arial" pitchFamily="34" charset="0"/>
                <a:cs typeface="Arial" pitchFamily="34" charset="0"/>
              </a:rPr>
              <a:t>，例如 </a:t>
            </a:r>
            <a:r>
              <a:rPr lang="en-US" altLang="zh-CN" sz="1700">
                <a:latin typeface="Arial" pitchFamily="34" charset="0"/>
                <a:cs typeface="Arial" pitchFamily="34" charset="0"/>
              </a:rPr>
              <a:t>FileInputStream </a:t>
            </a:r>
            <a:r>
              <a:rPr lang="zh-CN" altLang="en-US" sz="1700">
                <a:latin typeface="Arial" pitchFamily="34" charset="0"/>
                <a:cs typeface="Arial" pitchFamily="34" charset="0"/>
              </a:rPr>
              <a:t>对象只能进行读取数据的操作，而 </a:t>
            </a:r>
            <a:r>
              <a:rPr lang="en-US" altLang="zh-CN" sz="1700">
                <a:latin typeface="Arial" pitchFamily="34" charset="0"/>
                <a:cs typeface="Arial" pitchFamily="34" charset="0"/>
              </a:rPr>
              <a:t>NIO </a:t>
            </a:r>
            <a:r>
              <a:rPr lang="zh-CN" altLang="en-US" sz="1700">
                <a:latin typeface="Arial" pitchFamily="34" charset="0"/>
                <a:cs typeface="Arial" pitchFamily="34" charset="0"/>
              </a:rPr>
              <a:t>中的通道</a:t>
            </a:r>
            <a:r>
              <a:rPr lang="en-US" altLang="zh-CN" sz="1700">
                <a:latin typeface="Arial" pitchFamily="34" charset="0"/>
                <a:cs typeface="Arial" pitchFamily="34" charset="0"/>
              </a:rPr>
              <a:t>(Channel)</a:t>
            </a:r>
            <a:r>
              <a:rPr lang="zh-CN" altLang="en-US" sz="1700">
                <a:latin typeface="Arial" pitchFamily="34" charset="0"/>
                <a:cs typeface="Arial" pitchFamily="34" charset="0"/>
              </a:rPr>
              <a:t>是双向的</a:t>
            </a:r>
            <a:r>
              <a:rPr lang="zh-CN" altLang="en-US" sz="1700" smtClean="0">
                <a:latin typeface="Arial" pitchFamily="34" charset="0"/>
                <a:cs typeface="Arial" pitchFamily="34" charset="0"/>
              </a:rPr>
              <a:t>，可以读</a:t>
            </a:r>
            <a:r>
              <a:rPr lang="zh-CN" altLang="en-US" sz="1700">
                <a:latin typeface="Arial" pitchFamily="34" charset="0"/>
                <a:cs typeface="Arial" pitchFamily="34" charset="0"/>
              </a:rPr>
              <a:t>操作，也可</a:t>
            </a:r>
            <a:r>
              <a:rPr lang="zh-CN" altLang="en-US" sz="1700" smtClean="0">
                <a:latin typeface="Arial" pitchFamily="34" charset="0"/>
                <a:cs typeface="Arial" pitchFamily="34" charset="0"/>
              </a:rPr>
              <a:t>以写</a:t>
            </a:r>
            <a:r>
              <a:rPr lang="zh-CN" altLang="en-US" sz="1700">
                <a:latin typeface="Arial" pitchFamily="34" charset="0"/>
                <a:cs typeface="Arial" pitchFamily="34" charset="0"/>
              </a:rPr>
              <a:t>操作</a:t>
            </a:r>
            <a:r>
              <a:rPr lang="zh-CN" altLang="en-US" sz="1700" smtClean="0">
                <a:latin typeface="Arial" pitchFamily="34" charset="0"/>
                <a:cs typeface="Arial" pitchFamily="34" charset="0"/>
              </a:rPr>
              <a:t>。</a:t>
            </a:r>
            <a:endParaRPr lang="en-US" altLang="zh-CN" sz="1700">
              <a:latin typeface="Arial" pitchFamily="34" charset="0"/>
              <a:cs typeface="Arial" pitchFamily="34" charset="0"/>
            </a:endParaRPr>
          </a:p>
          <a:p>
            <a:pPr marL="342900" indent="-342900">
              <a:buAutoNum type="arabicParenR" startAt="2"/>
            </a:pPr>
            <a:r>
              <a:rPr lang="en-US" altLang="zh-CN" sz="1700" smtClean="0">
                <a:latin typeface="Arial" pitchFamily="34" charset="0"/>
                <a:cs typeface="Arial" pitchFamily="34" charset="0"/>
              </a:rPr>
              <a:t>Channel</a:t>
            </a:r>
            <a:r>
              <a:rPr lang="zh-CN" altLang="en-US" sz="1700" smtClean="0">
                <a:latin typeface="Arial" pitchFamily="34" charset="0"/>
                <a:cs typeface="Arial" pitchFamily="34" charset="0"/>
              </a:rPr>
              <a:t>在</a:t>
            </a:r>
            <a:r>
              <a:rPr lang="en-US" altLang="zh-CN" sz="1700" smtClean="0">
                <a:latin typeface="Arial" pitchFamily="34" charset="0"/>
                <a:cs typeface="Arial" pitchFamily="34" charset="0"/>
              </a:rPr>
              <a:t>NIO</a:t>
            </a:r>
            <a:r>
              <a:rPr lang="zh-CN" altLang="en-US" sz="1700" smtClean="0">
                <a:latin typeface="Arial" pitchFamily="34" charset="0"/>
                <a:cs typeface="Arial" pitchFamily="34" charset="0"/>
              </a:rPr>
              <a:t>中是一个接口</a:t>
            </a:r>
            <a:r>
              <a:rPr lang="en-US" altLang="zh-CN" sz="1700" smtClean="0">
                <a:latin typeface="Arial" pitchFamily="34" charset="0"/>
                <a:cs typeface="Arial" pitchFamily="34" charset="0"/>
              </a:rPr>
              <a:t/>
            </a:r>
            <a:br>
              <a:rPr lang="en-US" altLang="zh-CN" sz="1700" smtClean="0">
                <a:latin typeface="Arial" pitchFamily="34" charset="0"/>
                <a:cs typeface="Arial" pitchFamily="34" charset="0"/>
              </a:rPr>
            </a:br>
            <a:r>
              <a:rPr lang="en-US" altLang="zh-CN" b="1">
                <a:solidFill>
                  <a:srgbClr val="DA0000"/>
                </a:solidFill>
                <a:latin typeface="Arial" pitchFamily="34" charset="0"/>
                <a:cs typeface="Arial" pitchFamily="34" charset="0"/>
              </a:rPr>
              <a:t>public interface Channel extends </a:t>
            </a:r>
            <a:r>
              <a:rPr lang="en-US" altLang="zh-CN" b="1" smtClean="0">
                <a:solidFill>
                  <a:srgbClr val="DA0000"/>
                </a:solidFill>
                <a:latin typeface="Arial" pitchFamily="34" charset="0"/>
                <a:cs typeface="Arial" pitchFamily="34" charset="0"/>
              </a:rPr>
              <a:t>Closeable{} </a:t>
            </a:r>
            <a:endParaRPr lang="en-US" altLang="zh-CN">
              <a:solidFill>
                <a:srgbClr val="DA0000"/>
              </a:solidFill>
              <a:latin typeface="Arial" pitchFamily="34" charset="0"/>
              <a:cs typeface="Arial" pitchFamily="34" charset="0"/>
            </a:endParaRPr>
          </a:p>
          <a:p>
            <a:pPr marL="342900" indent="-342900">
              <a:buAutoNum type="arabicParenR" startAt="2"/>
            </a:pPr>
            <a:r>
              <a:rPr lang="zh-CN" altLang="en-US" sz="1700" smtClean="0">
                <a:latin typeface="Arial" pitchFamily="34" charset="0"/>
                <a:cs typeface="Arial" pitchFamily="34" charset="0"/>
              </a:rPr>
              <a:t>常</a:t>
            </a:r>
            <a:r>
              <a:rPr lang="zh-CN" altLang="en-US" sz="1700">
                <a:latin typeface="Arial" pitchFamily="34" charset="0"/>
                <a:cs typeface="Arial" pitchFamily="34" charset="0"/>
              </a:rPr>
              <a:t>用的 </a:t>
            </a:r>
            <a:r>
              <a:rPr lang="en-US" altLang="zh-CN" sz="1700">
                <a:latin typeface="Arial" pitchFamily="34" charset="0"/>
                <a:cs typeface="Arial" pitchFamily="34" charset="0"/>
              </a:rPr>
              <a:t>Channel </a:t>
            </a:r>
            <a:r>
              <a:rPr lang="zh-CN" altLang="en-US" sz="1700">
                <a:latin typeface="Arial" pitchFamily="34" charset="0"/>
                <a:cs typeface="Arial" pitchFamily="34" charset="0"/>
              </a:rPr>
              <a:t>类有：</a:t>
            </a:r>
            <a:r>
              <a:rPr lang="en-US" altLang="zh-CN" sz="1700">
                <a:latin typeface="Arial" pitchFamily="34" charset="0"/>
                <a:cs typeface="Arial" pitchFamily="34" charset="0"/>
              </a:rPr>
              <a:t>FileChannel</a:t>
            </a:r>
            <a:r>
              <a:rPr lang="zh-CN" altLang="en-US" sz="1700" smtClean="0">
                <a:latin typeface="Arial" pitchFamily="34" charset="0"/>
                <a:cs typeface="Arial" pitchFamily="34" charset="0"/>
              </a:rPr>
              <a:t>、</a:t>
            </a:r>
            <a:r>
              <a:rPr lang="en-US" altLang="zh-CN" sz="1700" smtClean="0">
                <a:latin typeface="Arial" pitchFamily="34" charset="0"/>
                <a:cs typeface="Arial" pitchFamily="34" charset="0"/>
              </a:rPr>
              <a:t>DatagramChannel</a:t>
            </a:r>
            <a:r>
              <a:rPr lang="zh-CN" altLang="en-US" sz="1700">
                <a:latin typeface="Arial" pitchFamily="34" charset="0"/>
                <a:cs typeface="Arial" pitchFamily="34" charset="0"/>
              </a:rPr>
              <a:t>、</a:t>
            </a:r>
            <a:r>
              <a:rPr lang="en-US" altLang="zh-CN" sz="1700">
                <a:latin typeface="Arial" pitchFamily="34" charset="0"/>
                <a:cs typeface="Arial" pitchFamily="34" charset="0"/>
              </a:rPr>
              <a:t>ServerSocketChannel </a:t>
            </a:r>
            <a:r>
              <a:rPr lang="zh-CN" altLang="en-US" sz="1700">
                <a:latin typeface="Arial" pitchFamily="34" charset="0"/>
                <a:cs typeface="Arial" pitchFamily="34" charset="0"/>
              </a:rPr>
              <a:t>和 </a:t>
            </a:r>
            <a:r>
              <a:rPr lang="en-US" altLang="zh-CN" sz="1700">
                <a:latin typeface="Arial" pitchFamily="34" charset="0"/>
                <a:cs typeface="Arial" pitchFamily="34" charset="0"/>
              </a:rPr>
              <a:t>SocketChannel</a:t>
            </a:r>
            <a:r>
              <a:rPr lang="zh-CN" altLang="en-US" sz="1700" smtClean="0">
                <a:latin typeface="Arial" pitchFamily="34" charset="0"/>
                <a:cs typeface="Arial" pitchFamily="34" charset="0"/>
              </a:rPr>
              <a:t>。</a:t>
            </a:r>
            <a:r>
              <a:rPr lang="en-US" altLang="zh-CN" sz="1700">
                <a:latin typeface="Arial" pitchFamily="34" charset="0"/>
                <a:cs typeface="Arial" pitchFamily="34" charset="0"/>
              </a:rPr>
              <a:t>【</a:t>
            </a:r>
            <a:r>
              <a:rPr lang="en-US" altLang="zh-CN" sz="1700" smtClean="0">
                <a:latin typeface="Arial" pitchFamily="34" charset="0"/>
                <a:cs typeface="Arial" pitchFamily="34" charset="0"/>
              </a:rPr>
              <a:t>ServerSocketChanne </a:t>
            </a:r>
            <a:r>
              <a:rPr lang="zh-CN" altLang="en-US" sz="1700" smtClean="0">
                <a:latin typeface="Arial" pitchFamily="34" charset="0"/>
                <a:cs typeface="Arial" pitchFamily="34" charset="0"/>
              </a:rPr>
              <a:t>类似 </a:t>
            </a:r>
            <a:r>
              <a:rPr lang="en-US" altLang="zh-CN" sz="1700" smtClean="0">
                <a:latin typeface="Arial" pitchFamily="34" charset="0"/>
                <a:cs typeface="Arial" pitchFamily="34" charset="0"/>
              </a:rPr>
              <a:t>ServerSocket , </a:t>
            </a:r>
            <a:r>
              <a:rPr lang="en-US" altLang="zh-CN" sz="1700">
                <a:latin typeface="Arial" pitchFamily="34" charset="0"/>
                <a:cs typeface="Arial" pitchFamily="34" charset="0"/>
              </a:rPr>
              <a:t>SocketChannel </a:t>
            </a:r>
            <a:r>
              <a:rPr lang="zh-CN" altLang="en-US" sz="1700">
                <a:latin typeface="Arial" pitchFamily="34" charset="0"/>
                <a:cs typeface="Arial" pitchFamily="34" charset="0"/>
              </a:rPr>
              <a:t>类</a:t>
            </a:r>
            <a:r>
              <a:rPr lang="zh-CN" altLang="en-US" sz="1700" smtClean="0">
                <a:latin typeface="Arial" pitchFamily="34" charset="0"/>
                <a:cs typeface="Arial" pitchFamily="34" charset="0"/>
              </a:rPr>
              <a:t>似 </a:t>
            </a:r>
            <a:r>
              <a:rPr lang="en-US" altLang="zh-CN" sz="1700" smtClean="0">
                <a:latin typeface="Arial" pitchFamily="34" charset="0"/>
                <a:cs typeface="Arial" pitchFamily="34" charset="0"/>
              </a:rPr>
              <a:t>Socket】</a:t>
            </a:r>
            <a:endParaRPr lang="en-US" altLang="zh-CN" sz="1700">
              <a:latin typeface="Arial" pitchFamily="34" charset="0"/>
              <a:cs typeface="Arial" pitchFamily="34" charset="0"/>
            </a:endParaRPr>
          </a:p>
          <a:p>
            <a:pPr marL="342900" indent="-342900">
              <a:buAutoNum type="arabicParenR" startAt="2"/>
            </a:pPr>
            <a:endParaRPr lang="en-US" altLang="zh-CN" sz="1700" smtClean="0">
              <a:latin typeface="Arial" pitchFamily="34" charset="0"/>
              <a:cs typeface="Arial" pitchFamily="34" charset="0"/>
            </a:endParaRPr>
          </a:p>
          <a:p>
            <a:pPr marL="342900" indent="-342900">
              <a:buAutoNum type="arabicParenR" startAt="2"/>
            </a:pPr>
            <a:r>
              <a:rPr lang="en-US" altLang="zh-CN" sz="1700" smtClean="0">
                <a:latin typeface="Arial" pitchFamily="34" charset="0"/>
                <a:cs typeface="Arial" pitchFamily="34" charset="0"/>
              </a:rPr>
              <a:t>FileChannel </a:t>
            </a:r>
            <a:r>
              <a:rPr lang="zh-CN" altLang="en-US" sz="1700">
                <a:latin typeface="Arial" pitchFamily="34" charset="0"/>
                <a:cs typeface="Arial" pitchFamily="34" charset="0"/>
              </a:rPr>
              <a:t>用于文件的数据读写</a:t>
            </a:r>
            <a:r>
              <a:rPr lang="zh-CN" altLang="en-US" sz="1700" smtClean="0">
                <a:latin typeface="Arial" pitchFamily="34" charset="0"/>
                <a:cs typeface="Arial" pitchFamily="34" charset="0"/>
              </a:rPr>
              <a:t>，</a:t>
            </a:r>
            <a:r>
              <a:rPr lang="en-US" altLang="zh-CN" sz="1700" smtClean="0">
                <a:latin typeface="Arial" pitchFamily="34" charset="0"/>
                <a:cs typeface="Arial" pitchFamily="34" charset="0"/>
              </a:rPr>
              <a:t>DatagramChannel </a:t>
            </a:r>
            <a:r>
              <a:rPr lang="zh-CN" altLang="en-US" sz="1700">
                <a:latin typeface="Arial" pitchFamily="34" charset="0"/>
                <a:cs typeface="Arial" pitchFamily="34" charset="0"/>
              </a:rPr>
              <a:t>用于 </a:t>
            </a:r>
            <a:r>
              <a:rPr lang="en-US" altLang="zh-CN" sz="1700">
                <a:latin typeface="Arial" pitchFamily="34" charset="0"/>
                <a:cs typeface="Arial" pitchFamily="34" charset="0"/>
              </a:rPr>
              <a:t>UDP </a:t>
            </a:r>
            <a:r>
              <a:rPr lang="zh-CN" altLang="en-US" sz="1700">
                <a:latin typeface="Arial" pitchFamily="34" charset="0"/>
                <a:cs typeface="Arial" pitchFamily="34" charset="0"/>
              </a:rPr>
              <a:t>的数据读写，</a:t>
            </a:r>
            <a:r>
              <a:rPr lang="en-US" altLang="zh-CN" sz="1700">
                <a:latin typeface="Arial" pitchFamily="34" charset="0"/>
                <a:cs typeface="Arial" pitchFamily="34" charset="0"/>
              </a:rPr>
              <a:t>ServerSocketChannel </a:t>
            </a:r>
            <a:r>
              <a:rPr lang="zh-CN" altLang="en-US" sz="1700">
                <a:latin typeface="Arial" pitchFamily="34" charset="0"/>
                <a:cs typeface="Arial" pitchFamily="34" charset="0"/>
              </a:rPr>
              <a:t>和 </a:t>
            </a:r>
            <a:r>
              <a:rPr lang="en-US" altLang="zh-CN" sz="1700">
                <a:latin typeface="Arial" pitchFamily="34" charset="0"/>
                <a:cs typeface="Arial" pitchFamily="34" charset="0"/>
              </a:rPr>
              <a:t>SocketChannel </a:t>
            </a:r>
            <a:r>
              <a:rPr lang="zh-CN" altLang="en-US" sz="1700">
                <a:latin typeface="Arial" pitchFamily="34" charset="0"/>
                <a:cs typeface="Arial" pitchFamily="34" charset="0"/>
              </a:rPr>
              <a:t>用于 </a:t>
            </a:r>
            <a:r>
              <a:rPr lang="en-US" altLang="zh-CN" sz="1700">
                <a:latin typeface="Arial" pitchFamily="34" charset="0"/>
                <a:cs typeface="Arial" pitchFamily="34" charset="0"/>
              </a:rPr>
              <a:t>TCP </a:t>
            </a:r>
            <a:r>
              <a:rPr lang="zh-CN" altLang="en-US" sz="1700" smtClean="0">
                <a:latin typeface="Arial" pitchFamily="34" charset="0"/>
                <a:cs typeface="Arial" pitchFamily="34" charset="0"/>
              </a:rPr>
              <a:t>的数</a:t>
            </a:r>
            <a:r>
              <a:rPr lang="zh-CN" altLang="en-US" sz="1700">
                <a:latin typeface="Arial" pitchFamily="34" charset="0"/>
                <a:cs typeface="Arial" pitchFamily="34" charset="0"/>
              </a:rPr>
              <a:t>据读写。</a:t>
            </a:r>
            <a:endParaRPr lang="en-US" altLang="zh-CN" sz="1700" smtClean="0">
              <a:latin typeface="Arial" pitchFamily="34" charset="0"/>
              <a:cs typeface="Arial" pitchFamily="34" charset="0"/>
            </a:endParaRPr>
          </a:p>
        </p:txBody>
      </p:sp>
      <p:pic>
        <p:nvPicPr>
          <p:cNvPr id="169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745" y="259226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3729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308598"/>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endParaRPr lang="en-US" altLang="zh-CN" sz="2000" b="1" smtClean="0">
              <a:solidFill>
                <a:srgbClr val="0070C0"/>
              </a:solidFill>
            </a:endParaRPr>
          </a:p>
          <a:p>
            <a:endParaRPr lang="en-US" altLang="zh-CN"/>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a:p>
          <a:p>
            <a:endParaRPr lang="en-US" altLang="zh-CN" sz="1700" smtClean="0"/>
          </a:p>
        </p:txBody>
      </p:sp>
    </p:spTree>
    <p:extLst>
      <p:ext uri="{BB962C8B-B14F-4D97-AF65-F5344CB8AC3E}">
        <p14:creationId xmlns:p14="http://schemas.microsoft.com/office/powerpoint/2010/main" val="41122529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p>
          <a:p>
            <a:pPr marL="342900" indent="-342900">
              <a:buAutoNum type="arabicParenR"/>
            </a:pPr>
            <a:endParaRPr lang="en-US" altLang="zh-CN" smtClean="0"/>
          </a:p>
          <a:p>
            <a:pPr marL="342900" indent="-342900">
              <a:buAutoNum type="arabicParenR"/>
            </a:pPr>
            <a:endParaRPr lang="en-US" altLang="zh-CN"/>
          </a:p>
        </p:txBody>
      </p:sp>
    </p:spTree>
    <p:extLst>
      <p:ext uri="{BB962C8B-B14F-4D97-AF65-F5344CB8AC3E}">
        <p14:creationId xmlns:p14="http://schemas.microsoft.com/office/powerpoint/2010/main" val="132409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extLst>
              <p:ext uri="{D42A27DB-BD31-4B8C-83A1-F6EECF244321}">
                <p14:modId xmlns:p14="http://schemas.microsoft.com/office/powerpoint/2010/main" val="3180795632"/>
              </p:ext>
            </p:extLst>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4" imgW="1716120" imgH="711360" progId="Package">
                  <p:embed/>
                </p:oleObj>
              </mc:Choice>
              <mc:Fallback>
                <p:oleObj name="包装程序外壳对象" showAsIcon="1" r:id="rId4" imgW="1716120" imgH="711360" progId="Package">
                  <p:embed/>
                  <p:pic>
                    <p:nvPicPr>
                      <p:cNvPr id="0" name=""/>
                      <p:cNvPicPr/>
                      <p:nvPr/>
                    </p:nvPicPr>
                    <p:blipFill>
                      <a:blip r:embed="rId5"/>
                      <a:stretch>
                        <a:fillRect/>
                      </a:stretch>
                    </p:blipFill>
                    <p:spPr>
                      <a:xfrm>
                        <a:off x="990047" y="4032425"/>
                        <a:ext cx="1569283" cy="626689"/>
                      </a:xfrm>
                      <a:prstGeom prst="rect">
                        <a:avLst/>
                      </a:prstGeom>
                    </p:spPr>
                  </p:pic>
                </p:oleObj>
              </mc:Fallback>
            </mc:AlternateContent>
          </a:graphicData>
        </a:graphic>
      </p:graphicFrame>
    </p:spTree>
    <p:extLst>
      <p:ext uri="{BB962C8B-B14F-4D97-AF65-F5344CB8AC3E}">
        <p14:creationId xmlns:p14="http://schemas.microsoft.com/office/powerpoint/2010/main" val="3469403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extLst>
              <p:ext uri="{D42A27DB-BD31-4B8C-83A1-F6EECF244321}">
                <p14:modId xmlns:p14="http://schemas.microsoft.com/office/powerpoint/2010/main" val="774869354"/>
              </p:ext>
            </p:extLst>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4" imgW="1716120" imgH="711360" progId="Package">
                  <p:embed/>
                </p:oleObj>
              </mc:Choice>
              <mc:Fallback>
                <p:oleObj name="包装程序外壳对象" showAsIcon="1" r:id="rId4" imgW="1716120" imgH="711360" progId="Package">
                  <p:embed/>
                  <p:pic>
                    <p:nvPicPr>
                      <p:cNvPr id="0" name=""/>
                      <p:cNvPicPr/>
                      <p:nvPr/>
                    </p:nvPicPr>
                    <p:blipFill>
                      <a:blip r:embed="rId5"/>
                      <a:stretch>
                        <a:fillRect/>
                      </a:stretch>
                    </p:blipFill>
                    <p:spPr>
                      <a:xfrm>
                        <a:off x="1064774" y="4074769"/>
                        <a:ext cx="1494556" cy="596847"/>
                      </a:xfrm>
                      <a:prstGeom prst="rect">
                        <a:avLst/>
                      </a:prstGeom>
                    </p:spPr>
                  </p:pic>
                </p:oleObj>
              </mc:Fallback>
            </mc:AlternateContent>
          </a:graphicData>
        </a:graphic>
      </p:graphicFrame>
    </p:spTree>
    <p:extLst>
      <p:ext uri="{BB962C8B-B14F-4D97-AF65-F5344CB8AC3E}">
        <p14:creationId xmlns:p14="http://schemas.microsoft.com/office/powerpoint/2010/main" val="25672852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spTree>
    <p:extLst>
      <p:ext uri="{BB962C8B-B14F-4D97-AF65-F5344CB8AC3E}">
        <p14:creationId xmlns:p14="http://schemas.microsoft.com/office/powerpoint/2010/main" val="32749577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extLst>
              <p:ext uri="{D42A27DB-BD31-4B8C-83A1-F6EECF244321}">
                <p14:modId xmlns:p14="http://schemas.microsoft.com/office/powerpoint/2010/main" val="3924321825"/>
              </p:ext>
            </p:extLst>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4" imgW="1487520" imgH="711360" progId="Package">
                  <p:embed/>
                </p:oleObj>
              </mc:Choice>
              <mc:Fallback>
                <p:oleObj name="包装程序外壳对象" showAsIcon="1" r:id="rId4" imgW="1487520" imgH="711360" progId="Package">
                  <p:embed/>
                  <p:pic>
                    <p:nvPicPr>
                      <p:cNvPr id="0" name=""/>
                      <p:cNvPicPr/>
                      <p:nvPr/>
                    </p:nvPicPr>
                    <p:blipFill>
                      <a:blip r:embed="rId5"/>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1312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itchFamily="34" charset="0"/>
                <a:cs typeface="Arial" pitchFamily="34" charset="0"/>
              </a:rPr>
              <a:t>ByteBuffer </a:t>
            </a:r>
            <a:r>
              <a:rPr lang="zh-CN" altLang="en-US">
                <a:latin typeface="Arial" pitchFamily="34" charset="0"/>
                <a:cs typeface="Arial" pitchFamily="34" charset="0"/>
              </a:rPr>
              <a:t>支持</a:t>
            </a:r>
            <a:r>
              <a:rPr lang="zh-CN" altLang="en-US" smtClean="0">
                <a:latin typeface="Arial" pitchFamily="34" charset="0"/>
                <a:cs typeface="Arial" pitchFamily="34" charset="0"/>
              </a:rPr>
              <a:t>类型化的</a:t>
            </a:r>
            <a:r>
              <a:rPr lang="en-US" altLang="zh-CN" smtClean="0">
                <a:latin typeface="Arial" pitchFamily="34" charset="0"/>
                <a:cs typeface="Arial" pitchFamily="34" charset="0"/>
              </a:rPr>
              <a:t>put </a:t>
            </a:r>
            <a:r>
              <a:rPr lang="zh-CN" altLang="en-US" smtClean="0">
                <a:latin typeface="Arial" pitchFamily="34" charset="0"/>
                <a:cs typeface="Arial" pitchFamily="34" charset="0"/>
              </a:rPr>
              <a:t>和 </a:t>
            </a:r>
            <a:r>
              <a:rPr lang="en-US" altLang="zh-CN" smtClean="0">
                <a:latin typeface="Arial" pitchFamily="34" charset="0"/>
                <a:cs typeface="Arial" pitchFamily="34" charset="0"/>
              </a:rPr>
              <a:t>get, put </a:t>
            </a:r>
            <a:r>
              <a:rPr lang="zh-CN" altLang="en-US" smtClean="0">
                <a:latin typeface="Arial" pitchFamily="34" charset="0"/>
                <a:cs typeface="Arial" pitchFamily="34" charset="0"/>
              </a:rPr>
              <a:t>放入的是什么数据类型，</a:t>
            </a:r>
            <a:r>
              <a:rPr lang="en-US" altLang="zh-CN" smtClean="0">
                <a:latin typeface="Arial" pitchFamily="34" charset="0"/>
                <a:cs typeface="Arial" pitchFamily="34" charset="0"/>
              </a:rPr>
              <a:t>get</a:t>
            </a:r>
            <a:r>
              <a:rPr lang="zh-CN" altLang="en-US" smtClean="0">
                <a:latin typeface="Arial" pitchFamily="34" charset="0"/>
                <a:cs typeface="Arial" pitchFamily="34" charset="0"/>
              </a:rPr>
              <a:t>就应该使用相应的数据类型来取出，</a:t>
            </a:r>
            <a:r>
              <a:rPr lang="zh-CN" altLang="en-US">
                <a:latin typeface="Arial" pitchFamily="34" charset="0"/>
                <a:cs typeface="Arial" pitchFamily="34" charset="0"/>
              </a:rPr>
              <a:t>否</a:t>
            </a:r>
            <a:r>
              <a:rPr lang="zh-CN" altLang="en-US" smtClean="0">
                <a:latin typeface="Arial" pitchFamily="34" charset="0"/>
                <a:cs typeface="Arial" pitchFamily="34" charset="0"/>
              </a:rPr>
              <a:t>则可能有 </a:t>
            </a:r>
            <a:r>
              <a:rPr lang="en-US" altLang="zh-CN" smtClean="0">
                <a:latin typeface="Arial" pitchFamily="34" charset="0"/>
                <a:cs typeface="Arial" pitchFamily="34" charset="0"/>
              </a:rPr>
              <a:t>BufferUnderflowException </a:t>
            </a:r>
            <a:r>
              <a:rPr lang="zh-CN" altLang="en-US" smtClean="0">
                <a:latin typeface="Arial" pitchFamily="34" charset="0"/>
                <a:cs typeface="Arial" pitchFamily="34" charset="0"/>
              </a:rPr>
              <a:t>异常。</a:t>
            </a:r>
            <a:r>
              <a:rPr lang="en-US" altLang="zh-CN" smtClean="0">
                <a:latin typeface="Arial" pitchFamily="34" charset="0"/>
                <a:cs typeface="Arial" pitchFamily="34" charset="0"/>
              </a:rPr>
              <a:t>[</a:t>
            </a:r>
            <a:r>
              <a:rPr lang="zh-CN" altLang="en-US" sz="1400" smtClean="0">
                <a:latin typeface="Arial" pitchFamily="34" charset="0"/>
                <a:cs typeface="Arial" pitchFamily="34" charset="0"/>
              </a:rPr>
              <a:t>举例说明</a:t>
            </a:r>
            <a:r>
              <a:rPr lang="en-US" altLang="zh-CN" smtClean="0">
                <a:latin typeface="Arial" pitchFamily="34" charset="0"/>
                <a:cs typeface="Arial" pitchFamily="34" charset="0"/>
              </a:rPr>
              <a:t>]</a:t>
            </a: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可以将一个普通</a:t>
            </a:r>
            <a:r>
              <a:rPr lang="en-US" altLang="zh-CN" smtClean="0">
                <a:latin typeface="Arial" pitchFamily="34" charset="0"/>
                <a:cs typeface="Arial" pitchFamily="34" charset="0"/>
              </a:rPr>
              <a:t>Buffer </a:t>
            </a:r>
            <a:r>
              <a:rPr lang="zh-CN" altLang="en-US" smtClean="0">
                <a:latin typeface="Arial" pitchFamily="34" charset="0"/>
                <a:cs typeface="Arial" pitchFamily="34" charset="0"/>
              </a:rPr>
              <a:t>转成只读</a:t>
            </a:r>
            <a:r>
              <a:rPr lang="en-US" altLang="zh-CN" smtClean="0">
                <a:latin typeface="Arial" pitchFamily="34" charset="0"/>
                <a:cs typeface="Arial" pitchFamily="34" charset="0"/>
              </a:rPr>
              <a:t>Buffer [</a:t>
            </a:r>
            <a:r>
              <a:rPr lang="zh-CN" altLang="en-US" sz="1400" smtClean="0">
                <a:latin typeface="Arial" pitchFamily="34" charset="0"/>
                <a:cs typeface="Arial" pitchFamily="34" charset="0"/>
              </a:rPr>
              <a:t>举例说明</a:t>
            </a:r>
            <a:r>
              <a:rPr lang="en-US" altLang="zh-CN" smtClean="0">
                <a:latin typeface="Arial" pitchFamily="34" charset="0"/>
                <a:cs typeface="Arial" pitchFamily="34" charset="0"/>
              </a:rPr>
              <a:t>]</a:t>
            </a:r>
            <a:r>
              <a:rPr lang="zh-CN" altLang="en-US" smtClean="0">
                <a:latin typeface="Arial" pitchFamily="34" charset="0"/>
                <a:cs typeface="Arial" pitchFamily="34" charset="0"/>
              </a:rPr>
              <a:t> </a:t>
            </a: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NIO </a:t>
            </a:r>
            <a:r>
              <a:rPr lang="zh-CN" altLang="en-US" smtClean="0">
                <a:latin typeface="Arial" pitchFamily="34" charset="0"/>
                <a:cs typeface="Arial" pitchFamily="34" charset="0"/>
              </a:rPr>
              <a:t>还提供了 </a:t>
            </a:r>
            <a:r>
              <a:rPr lang="en-US" altLang="zh-CN" smtClean="0">
                <a:latin typeface="Arial" pitchFamily="34" charset="0"/>
                <a:cs typeface="Arial" pitchFamily="34" charset="0"/>
              </a:rPr>
              <a:t>MappedByteBuffer</a:t>
            </a:r>
            <a:r>
              <a:rPr lang="zh-CN" altLang="en-US" smtClean="0">
                <a:latin typeface="Arial" pitchFamily="34" charset="0"/>
                <a:cs typeface="Arial" pitchFamily="34" charset="0"/>
              </a:rPr>
              <a:t>， 可</a:t>
            </a:r>
            <a:r>
              <a:rPr lang="zh-CN" altLang="en-US">
                <a:latin typeface="Arial" pitchFamily="34" charset="0"/>
                <a:cs typeface="Arial" pitchFamily="34" charset="0"/>
              </a:rPr>
              <a:t>以让文件直接在内存（堆外的内存）中进行修</a:t>
            </a:r>
            <a:r>
              <a:rPr lang="zh-CN" altLang="en-US" smtClean="0">
                <a:latin typeface="Arial" pitchFamily="34" charset="0"/>
                <a:cs typeface="Arial" pitchFamily="34" charset="0"/>
              </a:rPr>
              <a:t>改， 而如何同步到文件由</a:t>
            </a:r>
            <a:r>
              <a:rPr lang="en-US" altLang="zh-CN" smtClean="0">
                <a:latin typeface="Arial" pitchFamily="34" charset="0"/>
                <a:cs typeface="Arial" pitchFamily="34" charset="0"/>
              </a:rPr>
              <a:t>NIO </a:t>
            </a:r>
            <a:r>
              <a:rPr lang="zh-CN" altLang="en-US" smtClean="0">
                <a:latin typeface="Arial" pitchFamily="34" charset="0"/>
                <a:cs typeface="Arial" pitchFamily="34" charset="0"/>
              </a:rPr>
              <a:t>来完成</a:t>
            </a:r>
            <a:r>
              <a:rPr lang="en-US" altLang="zh-CN" smtClean="0">
                <a:latin typeface="Arial" pitchFamily="34" charset="0"/>
                <a:cs typeface="Arial" pitchFamily="34" charset="0"/>
              </a:rPr>
              <a:t>. [</a:t>
            </a:r>
            <a:r>
              <a:rPr lang="zh-CN" altLang="en-US" sz="1400" smtClean="0">
                <a:latin typeface="Arial" pitchFamily="34" charset="0"/>
                <a:cs typeface="Arial" pitchFamily="34" charset="0"/>
              </a:rPr>
              <a:t>举例说明</a:t>
            </a:r>
            <a:r>
              <a:rPr lang="en-US" altLang="zh-CN" smtClean="0">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前面我们讲的读写操作，都是通过一个</a:t>
            </a:r>
            <a:r>
              <a:rPr lang="en-US" altLang="zh-CN" smtClean="0">
                <a:latin typeface="Arial" pitchFamily="34" charset="0"/>
                <a:cs typeface="Arial" pitchFamily="34" charset="0"/>
              </a:rPr>
              <a:t>Buffer </a:t>
            </a:r>
            <a:r>
              <a:rPr lang="zh-CN" altLang="en-US" smtClean="0">
                <a:latin typeface="Arial" pitchFamily="34" charset="0"/>
                <a:cs typeface="Arial" pitchFamily="34" charset="0"/>
              </a:rPr>
              <a:t>完成的，</a:t>
            </a:r>
            <a:r>
              <a:rPr lang="en-US" altLang="zh-CN" smtClean="0">
                <a:solidFill>
                  <a:srgbClr val="EA0000"/>
                </a:solidFill>
                <a:latin typeface="Arial" pitchFamily="34" charset="0"/>
                <a:cs typeface="Arial" pitchFamily="34" charset="0"/>
              </a:rPr>
              <a:t>NIO </a:t>
            </a:r>
            <a:r>
              <a:rPr lang="zh-CN" altLang="en-US" smtClean="0">
                <a:solidFill>
                  <a:srgbClr val="EA0000"/>
                </a:solidFill>
                <a:latin typeface="Arial" pitchFamily="34" charset="0"/>
                <a:cs typeface="Arial" pitchFamily="34" charset="0"/>
              </a:rPr>
              <a:t>还支持 通过多个</a:t>
            </a:r>
            <a:r>
              <a:rPr lang="en-US" altLang="zh-CN" smtClean="0">
                <a:solidFill>
                  <a:srgbClr val="EA0000"/>
                </a:solidFill>
                <a:latin typeface="Arial" pitchFamily="34" charset="0"/>
                <a:cs typeface="Arial" pitchFamily="34" charset="0"/>
              </a:rPr>
              <a:t>Buffer (</a:t>
            </a:r>
            <a:r>
              <a:rPr lang="zh-CN" altLang="en-US" smtClean="0">
                <a:solidFill>
                  <a:srgbClr val="EA0000"/>
                </a:solidFill>
                <a:latin typeface="Arial" pitchFamily="34" charset="0"/>
                <a:cs typeface="Arial" pitchFamily="34" charset="0"/>
              </a:rPr>
              <a:t>即 </a:t>
            </a:r>
            <a:r>
              <a:rPr lang="en-US" altLang="zh-CN" smtClean="0">
                <a:solidFill>
                  <a:srgbClr val="EA0000"/>
                </a:solidFill>
                <a:latin typeface="Arial" pitchFamily="34" charset="0"/>
                <a:cs typeface="Arial" pitchFamily="34" charset="0"/>
              </a:rPr>
              <a:t>Buffer </a:t>
            </a:r>
            <a:r>
              <a:rPr lang="zh-CN" altLang="en-US" smtClean="0">
                <a:solidFill>
                  <a:srgbClr val="EA0000"/>
                </a:solidFill>
                <a:latin typeface="Arial" pitchFamily="34" charset="0"/>
                <a:cs typeface="Arial" pitchFamily="34" charset="0"/>
              </a:rPr>
              <a:t>数组</a:t>
            </a:r>
            <a:r>
              <a:rPr lang="en-US" altLang="zh-CN" smtClean="0">
                <a:solidFill>
                  <a:srgbClr val="EA0000"/>
                </a:solidFill>
                <a:latin typeface="Arial" pitchFamily="34" charset="0"/>
                <a:cs typeface="Arial" pitchFamily="34" charset="0"/>
              </a:rPr>
              <a:t>) </a:t>
            </a:r>
            <a:r>
              <a:rPr lang="zh-CN" altLang="en-US" smtClean="0">
                <a:solidFill>
                  <a:srgbClr val="EA0000"/>
                </a:solidFill>
                <a:latin typeface="Arial" pitchFamily="34" charset="0"/>
                <a:cs typeface="Arial" pitchFamily="34" charset="0"/>
              </a:rPr>
              <a:t>完成读写操作</a:t>
            </a:r>
            <a:r>
              <a:rPr lang="zh-CN" altLang="en-US" smtClean="0">
                <a:latin typeface="Arial" pitchFamily="34" charset="0"/>
                <a:cs typeface="Arial" pitchFamily="34" charset="0"/>
              </a:rPr>
              <a:t>，即 </a:t>
            </a:r>
            <a:r>
              <a:rPr lang="en-US" altLang="zh-CN" smtClean="0">
                <a:latin typeface="Arial" pitchFamily="34" charset="0"/>
                <a:cs typeface="Arial" pitchFamily="34" charset="0"/>
              </a:rPr>
              <a:t>Scattering </a:t>
            </a:r>
            <a:r>
              <a:rPr lang="zh-CN" altLang="en-US" smtClean="0">
                <a:latin typeface="Arial" pitchFamily="34" charset="0"/>
                <a:cs typeface="Arial" pitchFamily="34" charset="0"/>
              </a:rPr>
              <a:t>和 </a:t>
            </a:r>
            <a:r>
              <a:rPr lang="en-US" altLang="zh-CN" smtClean="0">
                <a:latin typeface="Arial" pitchFamily="34" charset="0"/>
                <a:cs typeface="Arial" pitchFamily="34" charset="0"/>
              </a:rPr>
              <a:t>Gathering 【</a:t>
            </a:r>
            <a:r>
              <a:rPr lang="zh-CN" altLang="en-US" sz="1400" smtClean="0">
                <a:latin typeface="Arial" pitchFamily="34" charset="0"/>
                <a:cs typeface="Arial" pitchFamily="34" charset="0"/>
              </a:rPr>
              <a:t>举例说明</a:t>
            </a:r>
            <a:r>
              <a:rPr lang="en-US" altLang="zh-CN" smtClean="0">
                <a:latin typeface="Arial" pitchFamily="34" charset="0"/>
                <a:cs typeface="Arial" pitchFamily="34" charset="0"/>
              </a:rPr>
              <a:t>】</a:t>
            </a:r>
          </a:p>
        </p:txBody>
      </p:sp>
    </p:spTree>
    <p:extLst>
      <p:ext uri="{BB962C8B-B14F-4D97-AF65-F5344CB8AC3E}">
        <p14:creationId xmlns:p14="http://schemas.microsoft.com/office/powerpoint/2010/main" val="23889278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rPr>
              <a:t>Selector </a:t>
            </a:r>
            <a:r>
              <a:rPr lang="zh-CN" altLang="en-US" b="1" smtClean="0">
                <a:solidFill>
                  <a:srgbClr val="DA0000"/>
                </a:solidFill>
              </a:rPr>
              <a:t>能</a:t>
            </a:r>
            <a:r>
              <a:rPr lang="zh-CN" altLang="en-US" b="1">
                <a:solidFill>
                  <a:srgbClr val="DA0000"/>
                </a:solidFill>
              </a:rPr>
              <a:t>够检测多个注册的通道上是否有事件发</a:t>
            </a:r>
            <a:r>
              <a:rPr lang="zh-CN" altLang="en-US" b="1" smtClean="0">
                <a:solidFill>
                  <a:srgbClr val="DA0000"/>
                </a:solidFill>
              </a:rPr>
              <a:t>生</a:t>
            </a:r>
            <a:r>
              <a:rPr lang="en-US" altLang="zh-CN" b="1" smtClean="0">
                <a:solidFill>
                  <a:srgbClr val="DA0000"/>
                </a:solidFill>
              </a:rPr>
              <a:t>(</a:t>
            </a:r>
            <a:r>
              <a:rPr lang="zh-CN" altLang="en-US" b="1">
                <a:solidFill>
                  <a:srgbClr val="DA0000"/>
                </a:solidFill>
              </a:rPr>
              <a:t>注意</a:t>
            </a:r>
            <a:r>
              <a:rPr lang="en-US" altLang="zh-CN" b="1" smtClean="0">
                <a:solidFill>
                  <a:srgbClr val="DA0000"/>
                </a:solidFill>
              </a:rPr>
              <a:t>:</a:t>
            </a:r>
            <a:r>
              <a:rPr lang="zh-CN" altLang="en-US" b="1">
                <a:solidFill>
                  <a:srgbClr val="DA0000"/>
                </a:solidFill>
              </a:rPr>
              <a:t>多个</a:t>
            </a:r>
            <a:r>
              <a:rPr lang="en-US" altLang="zh-CN" b="1">
                <a:solidFill>
                  <a:srgbClr val="DA0000"/>
                </a:solidFill>
              </a:rPr>
              <a:t>Channel</a:t>
            </a:r>
            <a:r>
              <a:rPr lang="zh-CN" altLang="en-US" b="1">
                <a:solidFill>
                  <a:srgbClr val="DA0000"/>
                </a:solidFill>
              </a:rPr>
              <a:t>以事件的方式可以注册到同一个</a:t>
            </a:r>
            <a:r>
              <a:rPr lang="en-US" altLang="zh-CN" b="1" smtClean="0">
                <a:solidFill>
                  <a:srgbClr val="DA0000"/>
                </a:solidFill>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t>避</a:t>
            </a:r>
            <a:r>
              <a:rPr lang="zh-CN" altLang="en-US"/>
              <a:t>免了多线程之间的上下文切换导致的开</a:t>
            </a:r>
            <a:r>
              <a:rPr lang="zh-CN" altLang="en-US" smtClean="0"/>
              <a:t>销</a:t>
            </a:r>
            <a:endParaRPr lang="en-US" altLang="zh-CN" smtClean="0"/>
          </a:p>
        </p:txBody>
      </p:sp>
      <p:graphicFrame>
        <p:nvGraphicFramePr>
          <p:cNvPr id="3" name="对象 2"/>
          <p:cNvGraphicFramePr>
            <a:graphicFrameLocks noChangeAspect="1"/>
          </p:cNvGraphicFramePr>
          <p:nvPr>
            <p:extLst>
              <p:ext uri="{D42A27DB-BD31-4B8C-83A1-F6EECF244321}">
                <p14:modId xmlns:p14="http://schemas.microsoft.com/office/powerpoint/2010/main" val="2818116399"/>
              </p:ext>
            </p:extLst>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911059" y="4464471"/>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2193475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53" y="187218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t>线</a:t>
            </a:r>
            <a:r>
              <a:rPr lang="zh-CN" altLang="en-US" sz="1600"/>
              <a:t>程通常将非阻塞 </a:t>
            </a:r>
            <a:r>
              <a:rPr lang="en-US" altLang="zh-CN" sz="1600"/>
              <a:t>IO </a:t>
            </a:r>
            <a:r>
              <a:rPr lang="zh-CN" altLang="en-US" sz="1600"/>
              <a:t>的空闲时间用于在其他通道上执行 </a:t>
            </a:r>
            <a:r>
              <a:rPr lang="en-US" altLang="zh-CN" sz="1600"/>
              <a:t>IO </a:t>
            </a:r>
            <a:r>
              <a:rPr lang="zh-CN" altLang="en-US" sz="1600"/>
              <a:t>操作，所以单独的线程可以管理多个输入和输出通道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线程的运行效率，避免由于频繁 </a:t>
            </a:r>
            <a:r>
              <a:rPr lang="en-US" altLang="zh-CN" sz="1600"/>
              <a:t>I/O </a:t>
            </a:r>
            <a:r>
              <a:rPr lang="zh-CN" altLang="en-US" sz="1600"/>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extLst>
      <p:ext uri="{BB962C8B-B14F-4D97-AF65-F5344CB8AC3E}">
        <p14:creationId xmlns:p14="http://schemas.microsoft.com/office/powerpoint/2010/main" val="8624836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9"/>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p>
        </p:txBody>
      </p:sp>
      <p:sp>
        <p:nvSpPr>
          <p:cNvPr id="4" name="TextBox 3"/>
          <p:cNvSpPr txBox="1"/>
          <p:nvPr/>
        </p:nvSpPr>
        <p:spPr>
          <a:xfrm>
            <a:off x="691136" y="2334054"/>
            <a:ext cx="6052950" cy="2585323"/>
          </a:xfrm>
          <a:prstGeom prst="rect">
            <a:avLst/>
          </a:prstGeom>
          <a:noFill/>
        </p:spPr>
        <p:txBody>
          <a:bodyPr wrap="square" rtlCol="0">
            <a:spAutoFit/>
          </a:bodyPr>
          <a:lstStyle/>
          <a:p>
            <a:r>
              <a:rPr lang="en-US" altLang="zh-CN" b="1"/>
              <a:t>public abstract class Selector implements Closeable </a:t>
            </a:r>
            <a:r>
              <a:rPr lang="en-US" altLang="zh-CN" b="1" smtClean="0"/>
              <a:t>{ </a:t>
            </a:r>
          </a:p>
          <a:p>
            <a:r>
              <a:rPr lang="en-US" altLang="zh-CN" b="1"/>
              <a:t>public static Selector open</a:t>
            </a:r>
            <a:r>
              <a:rPr lang="en-US" altLang="zh-CN" b="1" smtClean="0"/>
              <a:t>();//</a:t>
            </a:r>
            <a:r>
              <a:rPr lang="zh-CN" altLang="en-US" b="1" smtClean="0"/>
              <a:t>得</a:t>
            </a:r>
            <a:r>
              <a:rPr lang="zh-CN" altLang="en-US" b="1"/>
              <a:t>到一个选择器对象</a:t>
            </a:r>
          </a:p>
          <a:p>
            <a:r>
              <a:rPr lang="en-US" altLang="zh-CN" b="1" smtClean="0"/>
              <a:t>public </a:t>
            </a:r>
            <a:r>
              <a:rPr lang="en-US" altLang="zh-CN" b="1"/>
              <a:t>int select(long timeout</a:t>
            </a:r>
            <a:r>
              <a:rPr lang="en-US" altLang="zh-CN" b="1" smtClean="0"/>
              <a:t>);//</a:t>
            </a:r>
            <a:r>
              <a:rPr lang="zh-CN" altLang="en-US" b="1" smtClean="0"/>
              <a:t>监</a:t>
            </a:r>
            <a:r>
              <a:rPr lang="zh-CN" altLang="en-US" b="1"/>
              <a:t>控所有注册的通道，当其中有 </a:t>
            </a:r>
            <a:r>
              <a:rPr lang="en-US" altLang="zh-CN" b="1"/>
              <a:t>IO </a:t>
            </a:r>
            <a:r>
              <a:rPr lang="zh-CN" altLang="en-US" b="1"/>
              <a:t>操作可以进行时，将</a:t>
            </a:r>
          </a:p>
          <a:p>
            <a:r>
              <a:rPr lang="zh-CN" altLang="en-US" b="1"/>
              <a:t>对应的 </a:t>
            </a:r>
            <a:r>
              <a:rPr lang="en-US" altLang="zh-CN" b="1"/>
              <a:t>SelectionKey </a:t>
            </a:r>
            <a:r>
              <a:rPr lang="zh-CN" altLang="en-US" b="1"/>
              <a:t>加入到内部集合中并返回，参数用来设置超时时间</a:t>
            </a:r>
          </a:p>
          <a:p>
            <a:r>
              <a:rPr lang="en-US" altLang="zh-CN" b="1" smtClean="0"/>
              <a:t>public </a:t>
            </a:r>
            <a:r>
              <a:rPr lang="en-US" altLang="zh-CN" b="1"/>
              <a:t>Set&lt;SelectionKey&gt; selectedKeys</a:t>
            </a:r>
            <a:r>
              <a:rPr lang="en-US" altLang="zh-CN" b="1" smtClean="0"/>
              <a:t>();//</a:t>
            </a:r>
            <a:r>
              <a:rPr lang="zh-CN" altLang="en-US" b="1" smtClean="0"/>
              <a:t>从</a:t>
            </a:r>
            <a:r>
              <a:rPr lang="zh-CN" altLang="en-US" b="1"/>
              <a:t>内部集合中得到所有的 </a:t>
            </a:r>
            <a:r>
              <a:rPr lang="en-US" altLang="zh-CN" b="1"/>
              <a:t>SelectionKey	</a:t>
            </a:r>
          </a:p>
          <a:p>
            <a:r>
              <a:rPr lang="en-US" altLang="zh-CN" b="1" smtClean="0"/>
              <a:t>}</a:t>
            </a:r>
            <a:endParaRPr lang="zh-CN" altLang="en-US"/>
          </a:p>
        </p:txBody>
      </p:sp>
      <p:pic>
        <p:nvPicPr>
          <p:cNvPr id="175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507" y="240813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0241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Selector</a:t>
            </a:r>
            <a:r>
              <a:rPr lang="en-US" altLang="zh-CN" sz="2200" b="1"/>
              <a:t>(</a:t>
            </a:r>
            <a:r>
              <a:rPr lang="zh-CN" altLang="en-US" sz="2200" b="1"/>
              <a:t>选择器</a:t>
            </a:r>
            <a:r>
              <a:rPr lang="en-US" altLang="zh-CN" sz="2200" b="1"/>
              <a:t>) </a:t>
            </a:r>
          </a:p>
        </p:txBody>
      </p:sp>
      <p:sp>
        <p:nvSpPr>
          <p:cNvPr id="2" name="TextBox 1"/>
          <p:cNvSpPr txBox="1"/>
          <p:nvPr/>
        </p:nvSpPr>
        <p:spPr>
          <a:xfrm>
            <a:off x="691135" y="1368127"/>
            <a:ext cx="8579963" cy="3170099"/>
          </a:xfrm>
          <a:prstGeom prst="rect">
            <a:avLst/>
          </a:prstGeom>
          <a:noFill/>
        </p:spPr>
        <p:txBody>
          <a:bodyPr wrap="square" rtlCol="0">
            <a:spAutoFit/>
          </a:bodyPr>
          <a:lstStyle/>
          <a:p>
            <a:r>
              <a:rPr lang="zh-CN" altLang="en-US" sz="2000" b="1" smtClean="0">
                <a:solidFill>
                  <a:srgbClr val="0070C0"/>
                </a:solidFill>
                <a:latin typeface="Arial" pitchFamily="34" charset="0"/>
                <a:cs typeface="Arial" pitchFamily="34" charset="0"/>
              </a:rPr>
              <a:t>注意事项</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NIO</a:t>
            </a:r>
            <a:r>
              <a:rPr lang="zh-CN" altLang="en-US" smtClean="0">
                <a:latin typeface="Arial" pitchFamily="34" charset="0"/>
                <a:cs typeface="Arial" pitchFamily="34" charset="0"/>
              </a:rPr>
              <a:t>中的 </a:t>
            </a:r>
            <a:r>
              <a:rPr lang="en-US" altLang="zh-CN" smtClean="0">
                <a:latin typeface="Arial" pitchFamily="34" charset="0"/>
                <a:cs typeface="Arial" pitchFamily="34" charset="0"/>
              </a:rPr>
              <a:t>ServerSocketChannel</a:t>
            </a:r>
            <a:r>
              <a:rPr lang="zh-CN" altLang="en-US" smtClean="0">
                <a:latin typeface="Arial" pitchFamily="34" charset="0"/>
                <a:cs typeface="Arial" pitchFamily="34" charset="0"/>
              </a:rPr>
              <a:t>功能类似</a:t>
            </a:r>
            <a:r>
              <a:rPr lang="en-US" altLang="zh-CN" smtClean="0">
                <a:latin typeface="Arial" pitchFamily="34" charset="0"/>
                <a:cs typeface="Arial" pitchFamily="34" charset="0"/>
              </a:rPr>
              <a:t>ServerSocket</a:t>
            </a:r>
            <a:r>
              <a:rPr lang="zh-CN" altLang="en-US" smtClean="0">
                <a:latin typeface="Arial" pitchFamily="34" charset="0"/>
                <a:cs typeface="Arial" pitchFamily="34" charset="0"/>
              </a:rPr>
              <a:t>，</a:t>
            </a:r>
            <a:r>
              <a:rPr lang="en-US" altLang="zh-CN" smtClean="0">
                <a:latin typeface="Arial" pitchFamily="34" charset="0"/>
                <a:cs typeface="Arial" pitchFamily="34" charset="0"/>
              </a:rPr>
              <a:t>SocketChannel</a:t>
            </a:r>
            <a:r>
              <a:rPr lang="zh-CN" altLang="en-US" smtClean="0">
                <a:latin typeface="Arial" pitchFamily="34" charset="0"/>
                <a:cs typeface="Arial" pitchFamily="34" charset="0"/>
              </a:rPr>
              <a:t>功能类似</a:t>
            </a:r>
            <a:r>
              <a:rPr lang="en-US" altLang="zh-CN" smtClean="0">
                <a:latin typeface="Arial" pitchFamily="34" charset="0"/>
                <a:cs typeface="Arial" pitchFamily="34" charset="0"/>
              </a:rPr>
              <a:t>Socket</a:t>
            </a: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selector </a:t>
            </a:r>
            <a:r>
              <a:rPr lang="zh-CN" altLang="en-US" smtClean="0">
                <a:latin typeface="Arial" pitchFamily="34" charset="0"/>
                <a:cs typeface="Arial" pitchFamily="34" charset="0"/>
              </a:rPr>
              <a:t>相关方法说明</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r>
              <a:rPr lang="en-US" altLang="zh-CN"/>
              <a:t>selector.select</a:t>
            </a:r>
            <a:r>
              <a:rPr lang="en-US" altLang="zh-CN" smtClean="0"/>
              <a:t>()//</a:t>
            </a:r>
            <a:r>
              <a:rPr lang="zh-CN" altLang="en-US" smtClean="0"/>
              <a:t>阻塞</a:t>
            </a:r>
            <a:endParaRPr lang="en-US" altLang="zh-CN"/>
          </a:p>
          <a:p>
            <a:r>
              <a:rPr lang="en-US" altLang="zh-CN" smtClean="0"/>
              <a:t>selector.select(1000);//</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a:t>
            </a:r>
            <a:r>
              <a:rPr lang="zh-CN" altLang="en-US" smtClean="0"/>
              <a:t>唤</a:t>
            </a:r>
            <a:r>
              <a:rPr lang="zh-CN" altLang="en-US"/>
              <a:t>醒</a:t>
            </a:r>
            <a:r>
              <a:rPr lang="en-US" altLang="zh-CN"/>
              <a:t>selector</a:t>
            </a:r>
          </a:p>
          <a:p>
            <a:r>
              <a:rPr lang="en-US" altLang="zh-CN" smtClean="0"/>
              <a:t>selector.selectNow();//</a:t>
            </a:r>
            <a:r>
              <a:rPr lang="zh-CN" altLang="en-US" smtClean="0"/>
              <a:t>不阻塞，立</a:t>
            </a:r>
            <a:r>
              <a:rPr lang="zh-CN" altLang="en-US"/>
              <a:t>马返</a:t>
            </a:r>
            <a:r>
              <a:rPr lang="zh-CN" altLang="en-US" smtClean="0"/>
              <a:t>还</a:t>
            </a:r>
            <a:endParaRPr lang="en-US" altLang="zh-CN" smtClean="0"/>
          </a:p>
        </p:txBody>
      </p:sp>
    </p:spTree>
    <p:extLst>
      <p:ext uri="{BB962C8B-B14F-4D97-AF65-F5344CB8AC3E}">
        <p14:creationId xmlns:p14="http://schemas.microsoft.com/office/powerpoint/2010/main" val="2447484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691136" y="1368127"/>
            <a:ext cx="7995872" cy="707886"/>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en-US" altLang="zh-CN" smtClean="0"/>
          </a:p>
        </p:txBody>
      </p:sp>
      <p:graphicFrame>
        <p:nvGraphicFramePr>
          <p:cNvPr id="8" name="对象 7"/>
          <p:cNvGraphicFramePr>
            <a:graphicFrameLocks noChangeAspect="1"/>
          </p:cNvGraphicFramePr>
          <p:nvPr>
            <p:extLst>
              <p:ext uri="{D42A27DB-BD31-4B8C-83A1-F6EECF244321}">
                <p14:modId xmlns:p14="http://schemas.microsoft.com/office/powerpoint/2010/main" val="1138897402"/>
              </p:ext>
            </p:extLst>
          </p:nvPr>
        </p:nvGraphicFramePr>
        <p:xfrm>
          <a:off x="6318771" y="4425670"/>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4" imgW="546480" imgH="711360" progId="Package">
                  <p:embed/>
                </p:oleObj>
              </mc:Choice>
              <mc:Fallback>
                <p:oleObj name="包装程序外壳对象" showAsIcon="1" r:id="rId4" imgW="546480" imgH="711360" progId="Package">
                  <p:embed/>
                  <p:pic>
                    <p:nvPicPr>
                      <p:cNvPr id="0" name=""/>
                      <p:cNvPicPr/>
                      <p:nvPr/>
                    </p:nvPicPr>
                    <p:blipFill>
                      <a:blip r:embed="rId5"/>
                      <a:stretch>
                        <a:fillRect/>
                      </a:stretch>
                    </p:blipFill>
                    <p:spPr>
                      <a:xfrm>
                        <a:off x="6318771" y="4425670"/>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17508599"/>
              </p:ext>
            </p:extLst>
          </p:nvPr>
        </p:nvGraphicFramePr>
        <p:xfrm>
          <a:off x="7182867" y="4425670"/>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6" imgW="712080" imgH="711360" progId="Package">
                  <p:embed/>
                </p:oleObj>
              </mc:Choice>
              <mc:Fallback>
                <p:oleObj name="包装程序外壳对象" showAsIcon="1" r:id="rId6" imgW="712080" imgH="711360" progId="Package">
                  <p:embed/>
                  <p:pic>
                    <p:nvPicPr>
                      <p:cNvPr id="0" name=""/>
                      <p:cNvPicPr/>
                      <p:nvPr/>
                    </p:nvPicPr>
                    <p:blipFill>
                      <a:blip r:embed="rId7"/>
                      <a:stretch>
                        <a:fillRect/>
                      </a:stretch>
                    </p:blipFill>
                    <p:spPr>
                      <a:xfrm>
                        <a:off x="7182867" y="4425670"/>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091" y="218784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34795" y="1152103"/>
            <a:ext cx="3600400" cy="4185761"/>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p>
          <a:p>
            <a:pPr marL="342900" indent="-342900">
              <a:buAutoNum type="arabicPeriod"/>
            </a:pPr>
            <a:r>
              <a:rPr lang="zh-CN" altLang="en-US" sz="1400" smtClean="0"/>
              <a:t>当客户端连接时，会通过</a:t>
            </a:r>
            <a:r>
              <a:rPr lang="en-US" altLang="zh-CN" sz="1400" smtClean="0"/>
              <a:t>ServerSocketChannel </a:t>
            </a:r>
            <a:r>
              <a:rPr lang="zh-CN" altLang="en-US" sz="1400" smtClean="0"/>
              <a:t>得到 </a:t>
            </a:r>
            <a:r>
              <a:rPr lang="en-US" altLang="zh-CN" sz="1400" smtClean="0"/>
              <a:t>SocketChannel</a:t>
            </a:r>
          </a:p>
          <a:p>
            <a:pPr marL="342900" indent="-342900">
              <a:buFontTx/>
              <a:buAutoNum type="arabicPeriod"/>
            </a:pPr>
            <a:r>
              <a:rPr lang="en-US" altLang="zh-CN" sz="1400" smtClean="0"/>
              <a:t>Selector </a:t>
            </a:r>
            <a:r>
              <a:rPr lang="zh-CN" altLang="en-US" sz="1400"/>
              <a:t>进行监听  </a:t>
            </a:r>
            <a:r>
              <a:rPr lang="en-US" altLang="zh-CN" sz="1400"/>
              <a:t>select </a:t>
            </a:r>
            <a:r>
              <a:rPr lang="zh-CN" altLang="en-US" sz="1400"/>
              <a:t>方法</a:t>
            </a:r>
            <a:r>
              <a:rPr lang="en-US" altLang="zh-CN" sz="1400"/>
              <a:t>, </a:t>
            </a:r>
            <a:r>
              <a:rPr lang="zh-CN" altLang="en-US" sz="1400"/>
              <a:t>返回有事件发生的通道的个数</a:t>
            </a:r>
            <a:r>
              <a:rPr lang="en-US" altLang="zh-CN" sz="1400"/>
              <a:t>.</a:t>
            </a:r>
          </a:p>
          <a:p>
            <a:pPr marL="342900" indent="-342900">
              <a:buAutoNum type="arabicPeriod"/>
            </a:pPr>
            <a:endParaRPr lang="en-US" altLang="zh-CN" sz="1400" smtClean="0"/>
          </a:p>
          <a:p>
            <a:pPr marL="342900" indent="-342900">
              <a:buAutoNum type="arabicPeriod"/>
            </a:pPr>
            <a:r>
              <a:rPr lang="zh-CN" altLang="en-US" sz="1400" smtClean="0"/>
              <a:t>将</a:t>
            </a:r>
            <a:r>
              <a:rPr lang="en-US" altLang="zh-CN" sz="1400" smtClean="0"/>
              <a:t>socketChannel</a:t>
            </a:r>
            <a:r>
              <a:rPr lang="zh-CN" altLang="en-US" sz="1400" smtClean="0"/>
              <a:t>注册到</a:t>
            </a:r>
            <a:r>
              <a:rPr lang="en-US" altLang="zh-CN" sz="1400" smtClean="0"/>
              <a:t>Selector</a:t>
            </a:r>
            <a:r>
              <a:rPr lang="zh-CN" altLang="en-US" sz="1400" smtClean="0"/>
              <a:t>上</a:t>
            </a:r>
            <a:r>
              <a:rPr lang="en-US" altLang="zh-CN" sz="1400"/>
              <a:t>, register(Selector sel, </a:t>
            </a:r>
            <a:r>
              <a:rPr lang="en-US" altLang="zh-CN" sz="1400" b="1"/>
              <a:t>int </a:t>
            </a:r>
            <a:r>
              <a:rPr lang="en-US" altLang="zh-CN" sz="1400"/>
              <a:t>ops</a:t>
            </a:r>
            <a:r>
              <a:rPr lang="en-US" altLang="zh-CN" sz="1400" smtClean="0"/>
              <a:t>), </a:t>
            </a:r>
            <a:r>
              <a:rPr lang="zh-CN" altLang="en-US" sz="1400" smtClean="0"/>
              <a:t>一个</a:t>
            </a:r>
            <a:r>
              <a:rPr lang="en-US" altLang="zh-CN" sz="1400" smtClean="0"/>
              <a:t>selector</a:t>
            </a:r>
            <a:r>
              <a:rPr lang="zh-CN" altLang="en-US" sz="1400" smtClean="0"/>
              <a:t>上可以注册多个</a:t>
            </a:r>
            <a:r>
              <a:rPr lang="en-US" altLang="zh-CN" sz="1400" smtClean="0"/>
              <a:t>SocketChannel</a:t>
            </a:r>
          </a:p>
          <a:p>
            <a:pPr marL="342900" indent="-342900">
              <a:buAutoNum type="arabicPeriod"/>
            </a:pPr>
            <a:endParaRPr lang="en-US" altLang="zh-CN" sz="1400" smtClean="0"/>
          </a:p>
          <a:p>
            <a:pPr marL="342900" indent="-342900">
              <a:buAutoNum type="arabicPeriod"/>
            </a:pPr>
            <a:r>
              <a:rPr lang="zh-CN" altLang="en-US" sz="1400"/>
              <a:t>注</a:t>
            </a:r>
            <a:r>
              <a:rPr lang="zh-CN" altLang="en-US" sz="1400" smtClean="0"/>
              <a:t>册后返回一个 </a:t>
            </a:r>
            <a:r>
              <a:rPr lang="en-US" altLang="zh-CN" sz="1400" smtClean="0"/>
              <a:t>SelectionKey, </a:t>
            </a:r>
            <a:r>
              <a:rPr lang="zh-CN" altLang="en-US" sz="1400" smtClean="0"/>
              <a:t>会和该</a:t>
            </a:r>
            <a:r>
              <a:rPr lang="en-US" altLang="zh-CN" sz="1400" smtClean="0"/>
              <a:t>Selector </a:t>
            </a:r>
            <a:r>
              <a:rPr lang="zh-CN" altLang="en-US" sz="1400" smtClean="0"/>
              <a:t>关联</a:t>
            </a:r>
            <a:r>
              <a:rPr lang="en-US" altLang="zh-CN" sz="1400" smtClean="0"/>
              <a:t>(</a:t>
            </a:r>
            <a:r>
              <a:rPr lang="zh-CN" altLang="en-US" sz="1400" smtClean="0"/>
              <a:t>集合</a:t>
            </a:r>
            <a:r>
              <a:rPr lang="en-US" altLang="zh-CN" sz="1400" smtClean="0"/>
              <a:t>)</a:t>
            </a:r>
          </a:p>
          <a:p>
            <a:pPr marL="342900" indent="-342900">
              <a:buAutoNum type="arabicPeriod"/>
            </a:pPr>
            <a:r>
              <a:rPr lang="zh-CN" altLang="en-US" sz="1400" smtClean="0"/>
              <a:t>进一步得到各个 </a:t>
            </a:r>
            <a:r>
              <a:rPr lang="en-US" altLang="zh-CN" sz="1400" smtClean="0"/>
              <a:t>SelectionKey (</a:t>
            </a:r>
            <a:r>
              <a:rPr lang="zh-CN" altLang="en-US" sz="1400" smtClean="0"/>
              <a:t>有事件发生</a:t>
            </a:r>
            <a:r>
              <a:rPr lang="en-US" altLang="zh-CN" sz="1400" smtClean="0"/>
              <a:t>)</a:t>
            </a:r>
          </a:p>
          <a:p>
            <a:pPr marL="342900" indent="-342900">
              <a:buAutoNum type="arabicPeriod"/>
            </a:pPr>
            <a:r>
              <a:rPr lang="zh-CN" altLang="en-US" sz="1400" smtClean="0"/>
              <a:t>在通过 </a:t>
            </a:r>
            <a:r>
              <a:rPr lang="en-US" altLang="zh-CN" sz="1400"/>
              <a:t>SelectionKey </a:t>
            </a:r>
            <a:r>
              <a:rPr lang="en-US" altLang="zh-CN" sz="1400" smtClean="0"/>
              <a:t> </a:t>
            </a:r>
            <a:r>
              <a:rPr lang="zh-CN" altLang="en-US" sz="1400" smtClean="0"/>
              <a:t>反向获取 </a:t>
            </a:r>
            <a:r>
              <a:rPr lang="en-US" altLang="zh-CN" sz="1400" smtClean="0"/>
              <a:t>SocketChannel , </a:t>
            </a:r>
            <a:r>
              <a:rPr lang="zh-CN" altLang="en-US" sz="1400" smtClean="0"/>
              <a:t>方法</a:t>
            </a:r>
            <a:r>
              <a:rPr lang="en-US" altLang="zh-CN" sz="1400" smtClean="0"/>
              <a:t> </a:t>
            </a:r>
            <a:r>
              <a:rPr lang="en-US" altLang="zh-CN" sz="1400"/>
              <a:t>channel</a:t>
            </a:r>
            <a:r>
              <a:rPr lang="en-US" altLang="zh-CN" sz="1400" smtClean="0"/>
              <a:t>()</a:t>
            </a:r>
          </a:p>
          <a:p>
            <a:pPr marL="342900" indent="-342900">
              <a:buAutoNum type="arabicPeriod"/>
            </a:pPr>
            <a:r>
              <a:rPr lang="zh-CN" altLang="en-US" sz="1400"/>
              <a:t>可</a:t>
            </a:r>
            <a:r>
              <a:rPr lang="zh-CN" altLang="en-US" sz="1400" smtClean="0"/>
              <a:t>以通过  </a:t>
            </a:r>
            <a:r>
              <a:rPr lang="zh-CN" altLang="en-US" sz="1400"/>
              <a:t>得</a:t>
            </a:r>
            <a:r>
              <a:rPr lang="zh-CN" altLang="en-US" sz="1400" smtClean="0"/>
              <a:t>到的 </a:t>
            </a:r>
            <a:r>
              <a:rPr lang="en-US" altLang="zh-CN" sz="1400" smtClean="0"/>
              <a:t>channel </a:t>
            </a:r>
            <a:r>
              <a:rPr lang="zh-CN" altLang="en-US" sz="1400" smtClean="0"/>
              <a:t> </a:t>
            </a:r>
            <a:r>
              <a:rPr lang="en-US" altLang="zh-CN" sz="1400" smtClean="0"/>
              <a:t>, </a:t>
            </a:r>
            <a:r>
              <a:rPr lang="zh-CN" altLang="en-US" sz="1400" smtClean="0"/>
              <a:t>完成业务处理</a:t>
            </a:r>
            <a:endParaRPr lang="en-US" altLang="zh-CN" sz="1400" smtClean="0"/>
          </a:p>
          <a:p>
            <a:pPr marL="342900" indent="-342900">
              <a:buAutoNum type="arabicPeriod"/>
            </a:pPr>
            <a:r>
              <a:rPr lang="zh-CN" altLang="en-US" sz="1400"/>
              <a:t>代</a:t>
            </a:r>
            <a:r>
              <a:rPr lang="zh-CN" altLang="en-US" sz="1400" smtClean="0"/>
              <a:t>码撑腰。。。</a:t>
            </a:r>
            <a:endParaRPr lang="zh-CN" altLang="en-US" sz="1400"/>
          </a:p>
        </p:txBody>
      </p:sp>
    </p:spTree>
    <p:extLst>
      <p:ext uri="{BB962C8B-B14F-4D97-AF65-F5344CB8AC3E}">
        <p14:creationId xmlns:p14="http://schemas.microsoft.com/office/powerpoint/2010/main" val="22375211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506263" y="1368127"/>
            <a:ext cx="8836843" cy="2862322"/>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一个异步的、基于事件驱动的网络应用框</a:t>
            </a:r>
            <a:r>
              <a:rPr lang="zh-CN" altLang="en-US" smtClean="0"/>
              <a:t>架，</a:t>
            </a:r>
            <a:r>
              <a:rPr lang="zh-CN" altLang="en-US"/>
              <a:t>用以快速开发高性能、高可靠性的网络 </a:t>
            </a:r>
            <a:r>
              <a:rPr lang="en-US" altLang="zh-CN"/>
              <a:t>IO </a:t>
            </a:r>
            <a:r>
              <a:rPr lang="zh-CN" altLang="en-US"/>
              <a:t>程</a:t>
            </a:r>
            <a:r>
              <a:rPr lang="zh-CN" altLang="en-US" smtClean="0"/>
              <a:t>序。</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t>TCP</a:t>
            </a:r>
            <a:r>
              <a:rPr lang="zh-CN" altLang="en-US"/>
              <a:t>协议下，面向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t>NIO</a:t>
            </a:r>
            <a:r>
              <a:rPr lang="zh-CN" altLang="en-US"/>
              <a:t>框架，适用于服务器通讯相关的多种应用场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79527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extLst>
              <p:ext uri="{D42A27DB-BD31-4B8C-83A1-F6EECF244321}">
                <p14:modId xmlns:p14="http://schemas.microsoft.com/office/powerpoint/2010/main" val="2640712954"/>
              </p:ext>
            </p:extLst>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4" imgW="508680" imgH="711360" progId="Package">
                  <p:embed/>
                </p:oleObj>
              </mc:Choice>
              <mc:Fallback>
                <p:oleObj name="包装程序外壳对象" showAsIcon="1" r:id="rId4" imgW="508680" imgH="711360" progId="Package">
                  <p:embed/>
                  <p:pic>
                    <p:nvPicPr>
                      <p:cNvPr id="0" name=""/>
                      <p:cNvPicPr/>
                      <p:nvPr/>
                    </p:nvPicPr>
                    <p:blipFill>
                      <a:blip r:embed="rId5"/>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04105252"/>
              </p:ext>
            </p:extLst>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6" imgW="1296720" imgH="711360" progId="Package">
                  <p:embed/>
                </p:oleObj>
              </mc:Choice>
              <mc:Fallback>
                <p:oleObj name="包装程序外壳对象" showAsIcon="1" r:id="rId6" imgW="1296720" imgH="711360" progId="Package">
                  <p:embed/>
                  <p:pic>
                    <p:nvPicPr>
                      <p:cNvPr id="0" name=""/>
                      <p:cNvPicPr/>
                      <p:nvPr/>
                    </p:nvPicPr>
                    <p:blipFill>
                      <a:blip r:embed="rId7"/>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839700425"/>
              </p:ext>
            </p:extLst>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8" imgW="1220400" imgH="711360" progId="Package">
                  <p:embed/>
                </p:oleObj>
              </mc:Choice>
              <mc:Fallback>
                <p:oleObj name="包装程序外壳对象" showAsIcon="1" r:id="rId8" imgW="1220400" imgH="711360" progId="Package">
                  <p:embed/>
                  <p:pic>
                    <p:nvPicPr>
                      <p:cNvPr id="0" name=""/>
                      <p:cNvPicPr/>
                      <p:nvPr/>
                    </p:nvPicPr>
                    <p:blipFill>
                      <a:blip r:embed="rId9"/>
                      <a:stretch>
                        <a:fillRect/>
                      </a:stretch>
                    </p:blipFill>
                    <p:spPr>
                      <a:xfrm>
                        <a:off x="5166643" y="3744391"/>
                        <a:ext cx="1266897" cy="711200"/>
                      </a:xfrm>
                      <a:prstGeom prst="rect">
                        <a:avLst/>
                      </a:prstGeom>
                    </p:spPr>
                  </p:pic>
                </p:oleObj>
              </mc:Fallback>
            </mc:AlternateContent>
          </a:graphicData>
        </a:graphic>
      </p:graphicFrame>
    </p:spTree>
    <p:extLst>
      <p:ext uri="{BB962C8B-B14F-4D97-AF65-F5344CB8AC3E}">
        <p14:creationId xmlns:p14="http://schemas.microsoft.com/office/powerpoint/2010/main" val="35366505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p>
          <a:p>
            <a:r>
              <a:rPr lang="en-US" altLang="zh-CN" smtClean="0"/>
              <a:t>int </a:t>
            </a:r>
            <a:r>
              <a:rPr lang="en-US" altLang="zh-CN"/>
              <a:t>OP_CONNECT</a:t>
            </a:r>
            <a:r>
              <a:rPr lang="zh-CN" altLang="en-US"/>
              <a:t>：代表连接已经建立，值为 </a:t>
            </a:r>
            <a:r>
              <a:rPr lang="en-US" altLang="zh-CN"/>
              <a:t>8</a:t>
            </a:r>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extLst>
      <p:ext uri="{BB962C8B-B14F-4D97-AF65-F5344CB8AC3E}">
        <p14:creationId xmlns:p14="http://schemas.microsoft.com/office/powerpoint/2010/main" val="21184524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p>
          <a:p>
            <a:r>
              <a:rPr lang="en-US" altLang="zh-CN" sz="1400"/>
              <a:t> public final boolean isReadable</a:t>
            </a:r>
            <a:r>
              <a:rPr lang="en-US" altLang="zh-CN" sz="1400" smtClean="0"/>
              <a:t>();//</a:t>
            </a:r>
            <a:r>
              <a:rPr lang="zh-CN" altLang="en-US" sz="1400" smtClean="0"/>
              <a:t>是</a:t>
            </a:r>
            <a:r>
              <a:rPr lang="zh-CN" altLang="en-US" sz="1400"/>
              <a:t>否可以读</a:t>
            </a:r>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p>
          <a:p>
            <a:endParaRPr lang="zh-CN" altLang="en-US" sz="1400"/>
          </a:p>
        </p:txBody>
      </p:sp>
      <p:pic>
        <p:nvPicPr>
          <p:cNvPr id="176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9450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r>
              <a:rPr lang="en-US" altLang="zh-CN" sz="1400"/>
              <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p>
          <a:p>
            <a:r>
              <a:rPr lang="en-US" altLang="zh-CN" sz="1400"/>
              <a:t>public static ServerSocketChannel open()</a:t>
            </a:r>
            <a:r>
              <a:rPr lang="zh-CN" altLang="en-US" sz="1400"/>
              <a:t>，得到一个 </a:t>
            </a:r>
            <a:r>
              <a:rPr lang="en-US" altLang="zh-CN" sz="1400"/>
              <a:t>ServerSocketChannel </a:t>
            </a:r>
            <a:r>
              <a:rPr lang="zh-CN" altLang="en-US" sz="1400"/>
              <a:t>通道</a:t>
            </a:r>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89588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242770" y="243488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r>
              <a:rPr lang="en-US" altLang="zh-CN" sz="1400"/>
              <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500"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2255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r>
              <a:rPr lang="en-US" altLang="zh-CN" smtClean="0"/>
              <a:t/>
            </a:r>
            <a:br>
              <a:rPr lang="en-US" altLang="zh-CN" smtClean="0"/>
            </a:br>
            <a:endParaRPr lang="en-US" altLang="zh-CN" smtClean="0"/>
          </a:p>
        </p:txBody>
      </p:sp>
      <p:pic>
        <p:nvPicPr>
          <p:cNvPr id="2508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1481" y="148458"/>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1481" y="181116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73311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p>
          <a:p>
            <a:r>
              <a:rPr lang="en-US" altLang="zh-CN" sz="1200"/>
              <a:t>127.0.0.1:56018 </a:t>
            </a:r>
            <a:r>
              <a:rPr lang="zh-CN" altLang="en-US" sz="1200">
                <a:solidFill>
                  <a:srgbClr val="DA0000"/>
                </a:solidFill>
              </a:rPr>
              <a:t>上线</a:t>
            </a:r>
            <a:r>
              <a:rPr lang="zh-CN" altLang="en-US" sz="1200"/>
              <a:t> </a:t>
            </a:r>
            <a:r>
              <a:rPr lang="en-US" altLang="zh-CN" sz="1200"/>
              <a:t>...</a:t>
            </a:r>
          </a:p>
          <a:p>
            <a:r>
              <a:rPr lang="en-US" altLang="zh-CN" sz="1200"/>
              <a:t>127.0.0.1:56029 </a:t>
            </a:r>
            <a:r>
              <a:rPr lang="zh-CN" altLang="en-US" sz="1200">
                <a:solidFill>
                  <a:srgbClr val="DA0000"/>
                </a:solidFill>
              </a:rPr>
              <a:t>上线</a:t>
            </a:r>
            <a:r>
              <a:rPr lang="zh-CN" altLang="en-US" sz="1200"/>
              <a:t> </a:t>
            </a:r>
            <a:r>
              <a:rPr lang="en-US" altLang="zh-CN" sz="1200"/>
              <a:t>...</a:t>
            </a:r>
          </a:p>
          <a:p>
            <a:r>
              <a:rPr lang="zh-CN" altLang="en-US" sz="1200"/>
              <a:t>服务器接收到消息 时间</a:t>
            </a:r>
            <a:r>
              <a:rPr lang="en-US" altLang="zh-CN" sz="1200"/>
              <a:t>: [2019-09-29 12:02:55] -&gt; 127.0.0.1:56029 </a:t>
            </a:r>
            <a:r>
              <a:rPr lang="zh-CN" altLang="en-US" sz="1200"/>
              <a:t>说</a:t>
            </a:r>
            <a:r>
              <a:rPr lang="en-US" altLang="zh-CN" sz="1200"/>
              <a:t>: jack                                                                                                                                                                                                                                                                                                                                                                                                                                                                                                                                                                                                                                                                                                                                                                                                                                                                                                                                                                                                                                       </a:t>
            </a:r>
          </a:p>
          <a:p>
            <a:r>
              <a:rPr lang="zh-CN" altLang="en-US" sz="1200"/>
              <a:t>服务器进行消息转发 </a:t>
            </a:r>
            <a:r>
              <a:rPr lang="en-US" altLang="zh-CN" sz="1200"/>
              <a:t>...</a:t>
            </a:r>
          </a:p>
          <a:p>
            <a:r>
              <a:rPr lang="zh-CN" altLang="en-US" sz="1200"/>
              <a:t>服务器接收到消息 时间</a:t>
            </a:r>
            <a:r>
              <a:rPr lang="en-US" altLang="zh-CN" sz="1200"/>
              <a:t>: [2019-09-29 12:03:07] -&gt; 127.0.0.1:56018 </a:t>
            </a:r>
            <a:r>
              <a:rPr lang="zh-CN" altLang="en-US" sz="1200"/>
              <a:t>说</a:t>
            </a:r>
            <a:r>
              <a:rPr lang="en-US" altLang="zh-CN" sz="1200"/>
              <a:t>: tom                                                                                                                                                                                                                                                                                                                                                                                                                                                                                                                                                                                                                                                                                                                                                                                                                                                                                                                                                                                                                                        </a:t>
            </a:r>
          </a:p>
          <a:p>
            <a:r>
              <a:rPr lang="zh-CN" altLang="en-US" sz="1200"/>
              <a:t>服务器进行消息转发 </a:t>
            </a:r>
            <a:r>
              <a:rPr lang="en-US" altLang="zh-CN" sz="1200"/>
              <a:t>...</a:t>
            </a:r>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p>
          <a:p>
            <a:r>
              <a:rPr lang="zh-CN" altLang="en-US" sz="1200"/>
              <a:t>服务器进行消息转发 </a:t>
            </a:r>
            <a:r>
              <a:rPr lang="en-US" altLang="zh-CN" sz="1200"/>
              <a:t>...</a:t>
            </a:r>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p>
          <a:p>
            <a:r>
              <a:rPr lang="en-US" altLang="zh-CN" sz="1200"/>
              <a:t>127.0.0.1:56186 </a:t>
            </a:r>
            <a:r>
              <a:rPr lang="zh-CN" altLang="en-US" sz="1200"/>
              <a:t>说</a:t>
            </a:r>
            <a:r>
              <a:rPr lang="en-US" altLang="zh-CN" sz="1200"/>
              <a:t>: </a:t>
            </a:r>
            <a:r>
              <a:rPr lang="zh-CN" altLang="en-US" sz="1200"/>
              <a:t>我是</a:t>
            </a:r>
            <a:r>
              <a:rPr lang="en-US" altLang="zh-CN" sz="1200"/>
              <a:t>jack</a:t>
            </a:r>
          </a:p>
          <a:p>
            <a:r>
              <a:rPr lang="zh-CN" altLang="en-US" sz="1200"/>
              <a:t>我是</a:t>
            </a:r>
            <a:r>
              <a:rPr lang="en-US" altLang="zh-CN" sz="1200"/>
              <a:t>tom</a:t>
            </a:r>
          </a:p>
          <a:p>
            <a:r>
              <a:rPr lang="en-US" altLang="zh-CN" sz="1200"/>
              <a:t>127.0.0.1:56207 </a:t>
            </a:r>
            <a:r>
              <a:rPr lang="zh-CN" altLang="en-US" sz="1200"/>
              <a:t>说</a:t>
            </a:r>
            <a:r>
              <a:rPr lang="en-US" altLang="zh-CN" sz="1200"/>
              <a:t>: </a:t>
            </a:r>
            <a:r>
              <a:rPr lang="zh-CN" altLang="en-US" sz="1200"/>
              <a:t>我是</a:t>
            </a:r>
            <a:r>
              <a:rPr lang="en-US" altLang="zh-CN" sz="1200"/>
              <a:t>tom</a:t>
            </a:r>
          </a:p>
          <a:p>
            <a:r>
              <a:rPr lang="en-US" altLang="zh-CN" sz="1200"/>
              <a:t>127.0.0.1:56207 </a:t>
            </a:r>
            <a:r>
              <a:rPr lang="zh-CN" altLang="en-US" sz="1200"/>
              <a:t>说</a:t>
            </a:r>
            <a:r>
              <a:rPr lang="en-US" altLang="zh-CN" sz="1200"/>
              <a:t>: </a:t>
            </a:r>
            <a:r>
              <a:rPr lang="zh-CN" altLang="en-US" sz="1200"/>
              <a:t>我来自北京</a:t>
            </a:r>
          </a:p>
          <a:p>
            <a:r>
              <a:rPr lang="zh-CN" altLang="en-US" sz="1200"/>
              <a:t>我来自上海</a:t>
            </a:r>
          </a:p>
          <a:p>
            <a:r>
              <a:rPr lang="en-US" altLang="zh-CN" sz="1200"/>
              <a:t>127.0.0.1:56186 </a:t>
            </a:r>
            <a:r>
              <a:rPr lang="zh-CN" altLang="en-US" sz="1200"/>
              <a:t>说</a:t>
            </a:r>
            <a:r>
              <a:rPr lang="en-US" altLang="zh-CN" sz="1200"/>
              <a:t>: </a:t>
            </a:r>
            <a:r>
              <a:rPr lang="zh-CN" altLang="en-US" sz="1200"/>
              <a:t>我来自天津</a:t>
            </a:r>
          </a:p>
          <a:p>
            <a:r>
              <a:rPr lang="en-US" altLang="zh-CN" sz="1200"/>
              <a:t>bye</a:t>
            </a:r>
            <a:endParaRPr lang="zh-CN" altLang="en-US" sz="1200"/>
          </a:p>
        </p:txBody>
      </p:sp>
      <p:graphicFrame>
        <p:nvGraphicFramePr>
          <p:cNvPr id="3" name="对象 2"/>
          <p:cNvGraphicFramePr>
            <a:graphicFrameLocks noChangeAspect="1"/>
          </p:cNvGraphicFramePr>
          <p:nvPr>
            <p:extLst>
              <p:ext uri="{D42A27DB-BD31-4B8C-83A1-F6EECF244321}">
                <p14:modId xmlns:p14="http://schemas.microsoft.com/office/powerpoint/2010/main" val="3457221671"/>
              </p:ext>
            </p:extLst>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4" imgW="1843200" imgH="711360" progId="Package">
                  <p:embed/>
                </p:oleObj>
              </mc:Choice>
              <mc:Fallback>
                <p:oleObj name="包装程序外壳对象" showAsIcon="1" r:id="rId4" imgW="1843200" imgH="711360" progId="Package">
                  <p:embed/>
                  <p:pic>
                    <p:nvPicPr>
                      <p:cNvPr id="0" name=""/>
                      <p:cNvPicPr/>
                      <p:nvPr/>
                    </p:nvPicPr>
                    <p:blipFill>
                      <a:blip r:embed="rId5"/>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29770468"/>
              </p:ext>
            </p:extLst>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6" imgW="1919520" imgH="711360" progId="Package">
                  <p:embed/>
                </p:oleObj>
              </mc:Choice>
              <mc:Fallback>
                <p:oleObj name="包装程序外壳对象" showAsIcon="1" r:id="rId6" imgW="1919520" imgH="711360" progId="Package">
                  <p:embed/>
                  <p:pic>
                    <p:nvPicPr>
                      <p:cNvPr id="0" name=""/>
                      <p:cNvPicPr/>
                      <p:nvPr/>
                    </p:nvPicPr>
                    <p:blipFill>
                      <a:blip r:embed="rId7"/>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49072446"/>
              </p:ext>
            </p:extLst>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8" imgW="508680" imgH="711360" progId="Package">
                  <p:embed/>
                </p:oleObj>
              </mc:Choice>
              <mc:Fallback>
                <p:oleObj name="包装程序外壳对象" showAsIcon="1" r:id="rId8" imgW="508680" imgH="711360" progId="Package">
                  <p:embed/>
                  <p:pic>
                    <p:nvPicPr>
                      <p:cNvPr id="0" name=""/>
                      <p:cNvPicPr/>
                      <p:nvPr/>
                    </p:nvPicPr>
                    <p:blipFill>
                      <a:blip r:embed="rId9"/>
                      <a:stretch>
                        <a:fillRect/>
                      </a:stretch>
                    </p:blipFill>
                    <p:spPr>
                      <a:xfrm>
                        <a:off x="2335146" y="4766189"/>
                        <a:ext cx="527188" cy="711200"/>
                      </a:xfrm>
                      <a:prstGeom prst="rect">
                        <a:avLst/>
                      </a:prstGeom>
                    </p:spPr>
                  </p:pic>
                </p:oleObj>
              </mc:Fallback>
            </mc:AlternateContent>
          </a:graphicData>
        </a:graphic>
      </p:graphicFrame>
    </p:spTree>
    <p:extLst>
      <p:ext uri="{BB962C8B-B14F-4D97-AF65-F5344CB8AC3E}">
        <p14:creationId xmlns:p14="http://schemas.microsoft.com/office/powerpoint/2010/main" val="748637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p>
          <a:p>
            <a:endParaRPr lang="en-US" altLang="zh-CN" smtClean="0"/>
          </a:p>
          <a:p>
            <a:pPr marL="342900" indent="-342900">
              <a:buAutoNum type="arabicParenR"/>
            </a:pPr>
            <a:r>
              <a:rPr lang="zh-CN" altLang="en-US" smtClean="0">
                <a:latin typeface="Arial" pitchFamily="34" charset="0"/>
                <a:cs typeface="Arial" pitchFamily="34" charset="0"/>
              </a:rPr>
              <a:t>零</a:t>
            </a:r>
            <a:r>
              <a:rPr lang="zh-CN" altLang="en-US">
                <a:latin typeface="Arial" pitchFamily="34" charset="0"/>
                <a:cs typeface="Arial" pitchFamily="34" charset="0"/>
              </a:rPr>
              <a:t>拷</a:t>
            </a:r>
            <a:r>
              <a:rPr lang="zh-CN" altLang="en-US" smtClean="0">
                <a:latin typeface="Arial" pitchFamily="34" charset="0"/>
                <a:cs typeface="Arial" pitchFamily="34" charset="0"/>
              </a:rPr>
              <a:t>贝是网</a:t>
            </a:r>
            <a:r>
              <a:rPr lang="zh-CN" altLang="en-US">
                <a:latin typeface="Arial" pitchFamily="34" charset="0"/>
                <a:cs typeface="Arial" pitchFamily="34" charset="0"/>
              </a:rPr>
              <a:t>络编程的关</a:t>
            </a:r>
            <a:r>
              <a:rPr lang="zh-CN" altLang="en-US" smtClean="0">
                <a:latin typeface="Arial" pitchFamily="34" charset="0"/>
                <a:cs typeface="Arial" pitchFamily="34" charset="0"/>
              </a:rPr>
              <a:t>键，</a:t>
            </a:r>
            <a:r>
              <a:rPr lang="zh-CN" altLang="en-US">
                <a:latin typeface="Arial" pitchFamily="34" charset="0"/>
                <a:cs typeface="Arial" pitchFamily="34" charset="0"/>
              </a:rPr>
              <a:t>很多</a:t>
            </a:r>
            <a:r>
              <a:rPr lang="zh-CN" altLang="en-US" smtClean="0">
                <a:latin typeface="Arial" pitchFamily="34" charset="0"/>
                <a:cs typeface="Arial" pitchFamily="34" charset="0"/>
              </a:rPr>
              <a:t>性</a:t>
            </a:r>
            <a:r>
              <a:rPr lang="zh-CN" altLang="en-US">
                <a:latin typeface="Arial" pitchFamily="34" charset="0"/>
                <a:cs typeface="Arial" pitchFamily="34" charset="0"/>
              </a:rPr>
              <a:t>能优化都离不开</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在 </a:t>
            </a:r>
            <a:r>
              <a:rPr lang="en-US" altLang="zh-CN">
                <a:latin typeface="Arial" pitchFamily="34" charset="0"/>
                <a:cs typeface="Arial" pitchFamily="34" charset="0"/>
              </a:rPr>
              <a:t>Java </a:t>
            </a:r>
            <a:r>
              <a:rPr lang="zh-CN" altLang="en-US">
                <a:latin typeface="Arial" pitchFamily="34" charset="0"/>
                <a:cs typeface="Arial" pitchFamily="34" charset="0"/>
              </a:rPr>
              <a:t>程</a:t>
            </a:r>
            <a:r>
              <a:rPr lang="zh-CN" altLang="en-US" smtClean="0">
                <a:latin typeface="Arial" pitchFamily="34" charset="0"/>
                <a:cs typeface="Arial" pitchFamily="34" charset="0"/>
              </a:rPr>
              <a:t>序</a:t>
            </a:r>
            <a:r>
              <a:rPr lang="zh-CN" altLang="en-US">
                <a:latin typeface="Arial" pitchFamily="34" charset="0"/>
                <a:cs typeface="Arial" pitchFamily="34" charset="0"/>
              </a:rPr>
              <a:t>中</a:t>
            </a:r>
            <a:r>
              <a:rPr lang="zh-CN" altLang="en-US" smtClean="0">
                <a:latin typeface="Arial" pitchFamily="34" charset="0"/>
                <a:cs typeface="Arial" pitchFamily="34" charset="0"/>
              </a:rPr>
              <a:t>，</a:t>
            </a:r>
            <a:r>
              <a:rPr lang="zh-CN" altLang="en-US">
                <a:latin typeface="Arial" pitchFamily="34" charset="0"/>
                <a:cs typeface="Arial" pitchFamily="34" charset="0"/>
              </a:rPr>
              <a:t>常用的零拷贝有 </a:t>
            </a:r>
            <a:r>
              <a:rPr lang="en-US" altLang="zh-CN" smtClean="0">
                <a:latin typeface="Arial" pitchFamily="34" charset="0"/>
                <a:cs typeface="Arial" pitchFamily="34" charset="0"/>
              </a:rPr>
              <a:t>mmap(</a:t>
            </a:r>
            <a:r>
              <a:rPr lang="zh-CN" altLang="en-US" smtClean="0">
                <a:latin typeface="Arial" pitchFamily="34" charset="0"/>
                <a:cs typeface="Arial" pitchFamily="34" charset="0"/>
              </a:rPr>
              <a:t>内存映射</a:t>
            </a:r>
            <a:r>
              <a:rPr lang="en-US" altLang="zh-CN" smtClean="0">
                <a:latin typeface="Arial" pitchFamily="34" charset="0"/>
                <a:cs typeface="Arial" pitchFamily="34" charset="0"/>
              </a:rPr>
              <a:t>) </a:t>
            </a:r>
            <a:r>
              <a:rPr lang="zh-CN" altLang="en-US">
                <a:latin typeface="Arial" pitchFamily="34" charset="0"/>
                <a:cs typeface="Arial" pitchFamily="34" charset="0"/>
              </a:rPr>
              <a:t>和 </a:t>
            </a:r>
            <a:r>
              <a:rPr lang="en-US" altLang="zh-CN">
                <a:latin typeface="Arial" pitchFamily="34" charset="0"/>
                <a:cs typeface="Arial" pitchFamily="34" charset="0"/>
              </a:rPr>
              <a:t>sendFile</a:t>
            </a:r>
            <a:r>
              <a:rPr lang="zh-CN" altLang="en-US">
                <a:latin typeface="Arial" pitchFamily="34" charset="0"/>
                <a:cs typeface="Arial" pitchFamily="34" charset="0"/>
              </a:rPr>
              <a:t>。那么，他们在 </a:t>
            </a:r>
            <a:r>
              <a:rPr lang="en-US" altLang="zh-CN">
                <a:latin typeface="Arial" pitchFamily="34" charset="0"/>
                <a:cs typeface="Arial" pitchFamily="34" charset="0"/>
              </a:rPr>
              <a:t>OS </a:t>
            </a:r>
            <a:r>
              <a:rPr lang="zh-CN" altLang="en-US">
                <a:latin typeface="Arial" pitchFamily="34" charset="0"/>
                <a:cs typeface="Arial" pitchFamily="34" charset="0"/>
              </a:rPr>
              <a:t>里，到底是怎么样的一个的设计</a:t>
            </a:r>
            <a:r>
              <a:rPr lang="zh-CN" altLang="en-US" smtClean="0">
                <a:latin typeface="Arial" pitchFamily="34" charset="0"/>
                <a:cs typeface="Arial" pitchFamily="34" charset="0"/>
              </a:rPr>
              <a:t>？</a:t>
            </a:r>
            <a:r>
              <a:rPr lang="zh-CN" altLang="en-US">
                <a:latin typeface="Arial" pitchFamily="34" charset="0"/>
                <a:cs typeface="Arial" pitchFamily="34" charset="0"/>
              </a:rPr>
              <a:t>我</a:t>
            </a:r>
            <a:r>
              <a:rPr lang="zh-CN" altLang="en-US" smtClean="0">
                <a:latin typeface="Arial" pitchFamily="34" charset="0"/>
                <a:cs typeface="Arial" pitchFamily="34" charset="0"/>
              </a:rPr>
              <a:t>们分析 </a:t>
            </a:r>
            <a:r>
              <a:rPr lang="en-US" altLang="zh-CN">
                <a:latin typeface="Arial" pitchFamily="34" charset="0"/>
                <a:cs typeface="Arial" pitchFamily="34" charset="0"/>
              </a:rPr>
              <a:t>mmap </a:t>
            </a:r>
            <a:r>
              <a:rPr lang="zh-CN" altLang="en-US">
                <a:latin typeface="Arial" pitchFamily="34" charset="0"/>
                <a:cs typeface="Arial" pitchFamily="34" charset="0"/>
              </a:rPr>
              <a:t>和 </a:t>
            </a:r>
            <a:r>
              <a:rPr lang="en-US" altLang="zh-CN">
                <a:latin typeface="Arial" pitchFamily="34" charset="0"/>
                <a:cs typeface="Arial" pitchFamily="34" charset="0"/>
              </a:rPr>
              <a:t>sendFile </a:t>
            </a:r>
            <a:r>
              <a:rPr lang="zh-CN" altLang="en-US">
                <a:latin typeface="Arial" pitchFamily="34" charset="0"/>
                <a:cs typeface="Arial" pitchFamily="34" charset="0"/>
              </a:rPr>
              <a:t>这两个零拷</a:t>
            </a:r>
            <a:r>
              <a:rPr lang="zh-CN" altLang="en-US" smtClean="0">
                <a:latin typeface="Arial" pitchFamily="34" charset="0"/>
                <a:cs typeface="Arial" pitchFamily="34" charset="0"/>
              </a:rPr>
              <a:t>贝</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另外我们看下</a:t>
            </a:r>
            <a:r>
              <a:rPr lang="en-US" altLang="zh-CN" smtClean="0">
                <a:latin typeface="Arial" pitchFamily="34" charset="0"/>
                <a:cs typeface="Arial" pitchFamily="34" charset="0"/>
              </a:rPr>
              <a:t>NIO </a:t>
            </a:r>
            <a:r>
              <a:rPr lang="zh-CN" altLang="en-US" smtClean="0">
                <a:latin typeface="Arial" pitchFamily="34" charset="0"/>
                <a:cs typeface="Arial" pitchFamily="34" charset="0"/>
              </a:rPr>
              <a:t>中如何使用零拷贝</a:t>
            </a:r>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36908170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itchFamily="34" charset="0"/>
                <a:cs typeface="Arial" pitchFamily="34" charset="0"/>
              </a:rPr>
              <a:t>Java </a:t>
            </a:r>
            <a:r>
              <a:rPr lang="zh-CN" altLang="en-US">
                <a:latin typeface="Arial" pitchFamily="34" charset="0"/>
                <a:cs typeface="Arial" pitchFamily="34" charset="0"/>
              </a:rPr>
              <a:t>传统</a:t>
            </a:r>
            <a:r>
              <a:rPr lang="zh-CN" altLang="en-US" smtClean="0">
                <a:latin typeface="Arial" pitchFamily="34" charset="0"/>
                <a:cs typeface="Arial" pitchFamily="34" charset="0"/>
              </a:rPr>
              <a:t> </a:t>
            </a:r>
            <a:r>
              <a:rPr lang="en-US" altLang="zh-CN">
                <a:latin typeface="Arial" pitchFamily="34" charset="0"/>
                <a:cs typeface="Arial" pitchFamily="34" charset="0"/>
              </a:rPr>
              <a:t>IO </a:t>
            </a:r>
            <a:r>
              <a:rPr lang="zh-CN" altLang="en-US">
                <a:latin typeface="Arial" pitchFamily="34" charset="0"/>
                <a:cs typeface="Arial" pitchFamily="34" charset="0"/>
              </a:rPr>
              <a:t>和 网络编</a:t>
            </a:r>
            <a:r>
              <a:rPr lang="zh-CN" altLang="en-US" smtClean="0">
                <a:latin typeface="Arial" pitchFamily="34" charset="0"/>
                <a:cs typeface="Arial" pitchFamily="34" charset="0"/>
              </a:rPr>
              <a:t>程的一段代码</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itchFamily="34" charset="0"/>
                <a:cs typeface="Arial" pitchFamily="34" charset="0"/>
              </a:rPr>
              <a:t>File </a:t>
            </a:r>
            <a:r>
              <a:rPr lang="en-US" altLang="zh-CN">
                <a:latin typeface="Arial" pitchFamily="34" charset="0"/>
                <a:cs typeface="Arial" pitchFamily="34" charset="0"/>
              </a:rPr>
              <a:t>file = new File</a:t>
            </a:r>
            <a:r>
              <a:rPr lang="en-US" altLang="zh-CN" smtClean="0">
                <a:latin typeface="Arial" pitchFamily="34" charset="0"/>
                <a:cs typeface="Arial" pitchFamily="34" charset="0"/>
              </a:rPr>
              <a:t>("test.txt");</a:t>
            </a:r>
            <a:endParaRPr lang="en-US" altLang="zh-CN">
              <a:latin typeface="Arial" pitchFamily="34" charset="0"/>
              <a:cs typeface="Arial" pitchFamily="34" charset="0"/>
            </a:endParaRPr>
          </a:p>
          <a:p>
            <a:r>
              <a:rPr lang="en-US" altLang="zh-CN">
                <a:latin typeface="Arial" pitchFamily="34" charset="0"/>
                <a:cs typeface="Arial" pitchFamily="34" charset="0"/>
              </a:rPr>
              <a:t>RandomAccessFile raf = new RandomAccessFile(file, "rw");</a:t>
            </a:r>
          </a:p>
          <a:p>
            <a:endParaRPr lang="en-US" altLang="zh-CN">
              <a:latin typeface="Arial" pitchFamily="34" charset="0"/>
              <a:cs typeface="Arial" pitchFamily="34" charset="0"/>
            </a:endParaRPr>
          </a:p>
          <a:p>
            <a:r>
              <a:rPr lang="en-US" altLang="zh-CN">
                <a:latin typeface="Arial" pitchFamily="34" charset="0"/>
                <a:cs typeface="Arial" pitchFamily="34" charset="0"/>
              </a:rPr>
              <a:t>byte[] arr = new byte[(int) file.length()];</a:t>
            </a:r>
          </a:p>
          <a:p>
            <a:r>
              <a:rPr lang="en-US" altLang="zh-CN">
                <a:latin typeface="Arial" pitchFamily="34" charset="0"/>
                <a:cs typeface="Arial" pitchFamily="34" charset="0"/>
              </a:rPr>
              <a:t>raf.read(arr);</a:t>
            </a:r>
          </a:p>
          <a:p>
            <a:endParaRPr lang="en-US" altLang="zh-CN">
              <a:latin typeface="Arial" pitchFamily="34" charset="0"/>
              <a:cs typeface="Arial" pitchFamily="34" charset="0"/>
            </a:endParaRPr>
          </a:p>
          <a:p>
            <a:r>
              <a:rPr lang="en-US" altLang="zh-CN">
                <a:latin typeface="Arial" pitchFamily="34" charset="0"/>
                <a:cs typeface="Arial" pitchFamily="34" charset="0"/>
              </a:rPr>
              <a:t>Socket socket = new ServerSocket(8080).accept();</a:t>
            </a:r>
          </a:p>
          <a:p>
            <a:r>
              <a:rPr lang="en-US" altLang="zh-CN">
                <a:latin typeface="Arial" pitchFamily="34" charset="0"/>
                <a:cs typeface="Arial" pitchFamily="34" charset="0"/>
              </a:rPr>
              <a:t>socket.getOutputStream().write(arr);</a:t>
            </a:r>
            <a:endParaRPr lang="zh-CN" altLang="en-US">
              <a:latin typeface="Arial" pitchFamily="34" charset="0"/>
              <a:cs typeface="Arial" pitchFamily="34" charset="0"/>
            </a:endParaRPr>
          </a:p>
        </p:txBody>
      </p:sp>
    </p:spTree>
    <p:extLst>
      <p:ext uri="{BB962C8B-B14F-4D97-AF65-F5344CB8AC3E}">
        <p14:creationId xmlns:p14="http://schemas.microsoft.com/office/powerpoint/2010/main" val="9357210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p>
          <a:p>
            <a:endParaRPr lang="en-US" altLang="zh-CN" smtClean="0"/>
          </a:p>
          <a:p>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4372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63" y="1839664"/>
            <a:ext cx="7344816" cy="354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0842" y="3888407"/>
            <a:ext cx="2792752" cy="923330"/>
          </a:xfrm>
          <a:prstGeom prst="rect">
            <a:avLst/>
          </a:prstGeom>
          <a:noFill/>
        </p:spPr>
        <p:txBody>
          <a:bodyPr wrap="none" rtlCol="0">
            <a:spAutoFit/>
          </a:bodyPr>
          <a:lstStyle/>
          <a:p>
            <a:r>
              <a:rPr lang="en-US" altLang="zh-CN" smtClean="0"/>
              <a:t>DMA: direct </a:t>
            </a:r>
          </a:p>
          <a:p>
            <a:r>
              <a:rPr lang="en-US" altLang="zh-CN" smtClean="0"/>
              <a:t>memory access</a:t>
            </a:r>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spTree>
    <p:extLst>
      <p:ext uri="{BB962C8B-B14F-4D97-AF65-F5344CB8AC3E}">
        <p14:creationId xmlns:p14="http://schemas.microsoft.com/office/powerpoint/2010/main" val="988873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t>Netty </a:t>
            </a:r>
            <a:r>
              <a:rPr lang="zh-CN" altLang="en-US"/>
              <a:t>作为异步高性能的通信框架，往往作为基础通信组件被这些 </a:t>
            </a:r>
            <a:r>
              <a:rPr lang="en-US" altLang="zh-CN"/>
              <a:t>RPC </a:t>
            </a:r>
            <a:r>
              <a:rPr lang="zh-CN" altLang="en-US"/>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9800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339102"/>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itchFamily="34" charset="0"/>
                <a:cs typeface="Arial" pitchFamily="34" charset="0"/>
              </a:rPr>
              <a:t>mmap </a:t>
            </a:r>
            <a:r>
              <a:rPr lang="zh-CN" altLang="en-US">
                <a:latin typeface="Arial" pitchFamily="34" charset="0"/>
                <a:cs typeface="Arial" pitchFamily="34" charset="0"/>
              </a:rPr>
              <a:t>通过内存映射，将文件映射到内核缓冲区，同时，用户空间可以共享内核空间的数据。这样，在进行网络传输时，就可以减少内核空间到用户控件的拷贝次数。如下图</a:t>
            </a:r>
            <a:endParaRPr lang="en-US" altLang="zh-CN">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mmap</a:t>
            </a:r>
            <a:r>
              <a:rPr lang="zh-CN" altLang="en-US" smtClean="0">
                <a:latin typeface="Arial" pitchFamily="34" charset="0"/>
                <a:cs typeface="Arial" pitchFamily="34" charset="0"/>
              </a:rPr>
              <a:t>示意图</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p:txBody>
      </p:sp>
      <p:pic>
        <p:nvPicPr>
          <p:cNvPr id="246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897" y="2441292"/>
            <a:ext cx="6838226" cy="331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3082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832092"/>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itchFamily="34" charset="0"/>
                <a:cs typeface="Arial" pitchFamily="34" charset="0"/>
              </a:rPr>
              <a:t>Linux </a:t>
            </a:r>
            <a:r>
              <a:rPr lang="en-US" altLang="zh-CN">
                <a:latin typeface="Arial" pitchFamily="34" charset="0"/>
                <a:cs typeface="Arial" pitchFamily="34" charset="0"/>
              </a:rPr>
              <a:t>2.1 </a:t>
            </a:r>
            <a:r>
              <a:rPr lang="zh-CN" altLang="en-US">
                <a:latin typeface="Arial" pitchFamily="34" charset="0"/>
                <a:cs typeface="Arial" pitchFamily="34" charset="0"/>
              </a:rPr>
              <a:t>版本 提供了 </a:t>
            </a:r>
            <a:r>
              <a:rPr lang="en-US" altLang="zh-CN">
                <a:latin typeface="Arial" pitchFamily="34" charset="0"/>
                <a:cs typeface="Arial" pitchFamily="34" charset="0"/>
              </a:rPr>
              <a:t>sendFile </a:t>
            </a:r>
            <a:r>
              <a:rPr lang="zh-CN" altLang="en-US">
                <a:latin typeface="Arial" pitchFamily="34" charset="0"/>
                <a:cs typeface="Arial" pitchFamily="34" charset="0"/>
              </a:rPr>
              <a:t>函数，其基本原理如下：数据根本不经过用户态，直接从内核缓冲区进入到 </a:t>
            </a:r>
            <a:r>
              <a:rPr lang="en-US" altLang="zh-CN">
                <a:latin typeface="Arial" pitchFamily="34" charset="0"/>
                <a:cs typeface="Arial" pitchFamily="34" charset="0"/>
              </a:rPr>
              <a:t>Socket Buffer</a:t>
            </a:r>
            <a:r>
              <a:rPr lang="zh-CN" altLang="en-US">
                <a:latin typeface="Arial" pitchFamily="34" charset="0"/>
                <a:cs typeface="Arial" pitchFamily="34" charset="0"/>
              </a:rPr>
              <a:t>，同时，由于和用户态完全无关，就减少了一次上下文切</a:t>
            </a:r>
            <a:r>
              <a:rPr lang="zh-CN" altLang="en-US" smtClean="0">
                <a:latin typeface="Arial" pitchFamily="34" charset="0"/>
                <a:cs typeface="Arial" pitchFamily="34" charset="0"/>
              </a:rPr>
              <a:t>换</a:t>
            </a:r>
            <a:endParaRPr lang="en-US" altLang="zh-CN">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示意</a:t>
            </a:r>
            <a:r>
              <a:rPr lang="zh-CN" altLang="en-US" smtClean="0">
                <a:latin typeface="Arial" pitchFamily="34" charset="0"/>
                <a:cs typeface="Arial" pitchFamily="34" charset="0"/>
              </a:rPr>
              <a:t>图和小结</a:t>
            </a:r>
            <a:endParaRPr lang="en-US" altLang="zh-CN" smtClean="0">
              <a:latin typeface="Arial" pitchFamily="34" charset="0"/>
              <a:cs typeface="Arial" pitchFamily="34" charset="0"/>
            </a:endParaRPr>
          </a:p>
          <a:p>
            <a:endParaRPr lang="en-US" altLang="zh-CN">
              <a:latin typeface="Arial" pitchFamily="34" charset="0"/>
              <a:cs typeface="Arial" pitchFamily="34" charset="0"/>
            </a:endParaRPr>
          </a:p>
          <a:p>
            <a:r>
              <a:rPr lang="zh-CN" altLang="en-US" smtClean="0">
                <a:latin typeface="Arial" pitchFamily="34" charset="0"/>
                <a:cs typeface="Arial" pitchFamily="34" charset="0"/>
              </a:rPr>
              <a:t>提示：零拷贝从操作系统角度，是没有</a:t>
            </a:r>
            <a:r>
              <a:rPr lang="en-US" altLang="zh-CN" smtClean="0">
                <a:latin typeface="Arial" pitchFamily="34" charset="0"/>
                <a:cs typeface="Arial" pitchFamily="34" charset="0"/>
              </a:rPr>
              <a:t>cpu </a:t>
            </a:r>
            <a:r>
              <a:rPr lang="zh-CN" altLang="en-US" smtClean="0">
                <a:latin typeface="Arial" pitchFamily="34" charset="0"/>
                <a:cs typeface="Arial" pitchFamily="34" charset="0"/>
              </a:rPr>
              <a:t>拷贝</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p:txBody>
      </p:sp>
      <p:pic>
        <p:nvPicPr>
          <p:cNvPr id="24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70919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3251371" cy="4555093"/>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itchFamily="34" charset="0"/>
                <a:cs typeface="Arial" pitchFamily="34" charset="0"/>
              </a:rPr>
              <a:t>Linux </a:t>
            </a:r>
            <a:r>
              <a:rPr lang="zh-CN" altLang="en-US">
                <a:latin typeface="Arial" pitchFamily="34" charset="0"/>
                <a:cs typeface="Arial" pitchFamily="34" charset="0"/>
              </a:rPr>
              <a:t>在 </a:t>
            </a:r>
            <a:r>
              <a:rPr lang="en-US" altLang="zh-CN">
                <a:latin typeface="Arial" pitchFamily="34" charset="0"/>
                <a:cs typeface="Arial" pitchFamily="34" charset="0"/>
              </a:rPr>
              <a:t>2.4 </a:t>
            </a:r>
            <a:r>
              <a:rPr lang="zh-CN" altLang="en-US">
                <a:latin typeface="Arial" pitchFamily="34" charset="0"/>
                <a:cs typeface="Arial" pitchFamily="34" charset="0"/>
              </a:rPr>
              <a:t>版本中，做了一些修改，避免了从内核缓冲区拷贝到 </a:t>
            </a:r>
            <a:r>
              <a:rPr lang="en-US" altLang="zh-CN">
                <a:latin typeface="Arial" pitchFamily="34" charset="0"/>
                <a:cs typeface="Arial" pitchFamily="34" charset="0"/>
              </a:rPr>
              <a:t>Socket buffer </a:t>
            </a:r>
            <a:r>
              <a:rPr lang="zh-CN" altLang="en-US">
                <a:latin typeface="Arial" pitchFamily="34" charset="0"/>
                <a:cs typeface="Arial" pitchFamily="34" charset="0"/>
              </a:rPr>
              <a:t>的操作，直接拷贝到协议栈，从而再一次减少了数据拷贝。具体如下</a:t>
            </a:r>
            <a:r>
              <a:rPr lang="zh-CN" altLang="en-US" smtClean="0">
                <a:latin typeface="Arial" pitchFamily="34" charset="0"/>
                <a:cs typeface="Arial" pitchFamily="34" charset="0"/>
              </a:rPr>
              <a:t>图和小结：</a:t>
            </a:r>
            <a:endParaRPr lang="en-US" altLang="zh-CN" smtClean="0">
              <a:latin typeface="Arial" pitchFamily="34" charset="0"/>
              <a:cs typeface="Arial" pitchFamily="34" charset="0"/>
            </a:endParaRPr>
          </a:p>
          <a:p>
            <a:endParaRPr lang="en-US" altLang="zh-CN">
              <a:latin typeface="Arial" pitchFamily="34" charset="0"/>
              <a:cs typeface="Arial" pitchFamily="34" charset="0"/>
            </a:endParaRPr>
          </a:p>
          <a:p>
            <a:r>
              <a:rPr lang="zh-CN" altLang="en-US" smtClean="0">
                <a:latin typeface="Arial" pitchFamily="34" charset="0"/>
                <a:cs typeface="Arial" pitchFamily="34" charset="0"/>
              </a:rPr>
              <a:t>这里其实有 一次</a:t>
            </a:r>
            <a:r>
              <a:rPr lang="en-US" altLang="zh-CN" smtClean="0">
                <a:latin typeface="Arial" pitchFamily="34" charset="0"/>
                <a:cs typeface="Arial" pitchFamily="34" charset="0"/>
              </a:rPr>
              <a:t>cpu </a:t>
            </a:r>
            <a:r>
              <a:rPr lang="zh-CN" altLang="en-US" smtClean="0">
                <a:latin typeface="Arial" pitchFamily="34" charset="0"/>
                <a:cs typeface="Arial" pitchFamily="34" charset="0"/>
              </a:rPr>
              <a:t>拷贝</a:t>
            </a:r>
            <a:endParaRPr lang="en-US" altLang="zh-CN" smtClean="0">
              <a:latin typeface="Arial" pitchFamily="34" charset="0"/>
              <a:cs typeface="Arial" pitchFamily="34" charset="0"/>
            </a:endParaRPr>
          </a:p>
          <a:p>
            <a:r>
              <a:rPr lang="en-US" altLang="zh-CN" smtClean="0">
                <a:latin typeface="Arial" pitchFamily="34" charset="0"/>
                <a:cs typeface="Arial" pitchFamily="34" charset="0"/>
              </a:rPr>
              <a:t>kernel buffer -&gt; socket buffer</a:t>
            </a:r>
          </a:p>
          <a:p>
            <a:r>
              <a:rPr lang="zh-CN" altLang="en-US">
                <a:latin typeface="Arial" pitchFamily="34" charset="0"/>
                <a:cs typeface="Arial" pitchFamily="34" charset="0"/>
              </a:rPr>
              <a:t>但</a:t>
            </a:r>
            <a:r>
              <a:rPr lang="zh-CN" altLang="en-US" smtClean="0">
                <a:latin typeface="Arial" pitchFamily="34" charset="0"/>
                <a:cs typeface="Arial" pitchFamily="34" charset="0"/>
              </a:rPr>
              <a:t>是，拷贝的信息很少，比如</a:t>
            </a:r>
            <a:endParaRPr lang="en-US" altLang="zh-CN" smtClean="0">
              <a:latin typeface="Arial" pitchFamily="34" charset="0"/>
              <a:cs typeface="Arial" pitchFamily="34" charset="0"/>
            </a:endParaRPr>
          </a:p>
          <a:p>
            <a:r>
              <a:rPr lang="en-US" altLang="zh-CN" smtClean="0">
                <a:latin typeface="Arial" pitchFamily="34" charset="0"/>
                <a:cs typeface="Arial" pitchFamily="34" charset="0"/>
              </a:rPr>
              <a:t>lenght , offset , </a:t>
            </a:r>
            <a:r>
              <a:rPr lang="zh-CN" altLang="en-US" smtClean="0">
                <a:latin typeface="Arial" pitchFamily="34" charset="0"/>
                <a:cs typeface="Arial" pitchFamily="34" charset="0"/>
              </a:rPr>
              <a:t>消耗低，可以忽略</a:t>
            </a: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p:txBody>
      </p:sp>
      <p:pic>
        <p:nvPicPr>
          <p:cNvPr id="248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880" y="1512142"/>
            <a:ext cx="60388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7172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itchFamily="34" charset="0"/>
                <a:cs typeface="Arial" pitchFamily="34" charset="0"/>
              </a:rPr>
              <a:t>我</a:t>
            </a:r>
            <a:r>
              <a:rPr lang="zh-CN" altLang="en-US">
                <a:latin typeface="Arial" pitchFamily="34" charset="0"/>
                <a:cs typeface="Arial" pitchFamily="34" charset="0"/>
              </a:rPr>
              <a:t>们说零拷贝，是从操作系统的角度来说的。因为内核缓冲区之间，没有数据是重复的（只有 </a:t>
            </a:r>
            <a:r>
              <a:rPr lang="en-US" altLang="zh-CN">
                <a:latin typeface="Arial" pitchFamily="34" charset="0"/>
                <a:cs typeface="Arial" pitchFamily="34" charset="0"/>
              </a:rPr>
              <a:t>kernel buffer </a:t>
            </a:r>
            <a:r>
              <a:rPr lang="zh-CN" altLang="en-US">
                <a:latin typeface="Arial" pitchFamily="34" charset="0"/>
                <a:cs typeface="Arial" pitchFamily="34" charset="0"/>
              </a:rPr>
              <a:t>有一份数</a:t>
            </a:r>
            <a:r>
              <a:rPr lang="zh-CN" altLang="en-US" smtClean="0">
                <a:latin typeface="Arial" pitchFamily="34" charset="0"/>
                <a:cs typeface="Arial" pitchFamily="34" charset="0"/>
              </a:rPr>
              <a:t>据）。</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零</a:t>
            </a:r>
            <a:r>
              <a:rPr lang="zh-CN" altLang="en-US">
                <a:latin typeface="Arial" pitchFamily="34" charset="0"/>
                <a:cs typeface="Arial" pitchFamily="34" charset="0"/>
              </a:rPr>
              <a:t>拷贝不仅仅带来更少的数据复制，还能带来其他的性能优势，例如更少的上下文切换，更少的 </a:t>
            </a:r>
            <a:r>
              <a:rPr lang="en-US" altLang="zh-CN">
                <a:latin typeface="Arial" pitchFamily="34" charset="0"/>
                <a:cs typeface="Arial" pitchFamily="34" charset="0"/>
              </a:rPr>
              <a:t>CPU </a:t>
            </a:r>
            <a:r>
              <a:rPr lang="zh-CN" altLang="en-US">
                <a:latin typeface="Arial" pitchFamily="34" charset="0"/>
                <a:cs typeface="Arial" pitchFamily="34" charset="0"/>
              </a:rPr>
              <a:t>缓存伪共享以及无 </a:t>
            </a:r>
            <a:r>
              <a:rPr lang="en-US" altLang="zh-CN">
                <a:latin typeface="Arial" pitchFamily="34" charset="0"/>
                <a:cs typeface="Arial" pitchFamily="34" charset="0"/>
              </a:rPr>
              <a:t>CPU </a:t>
            </a:r>
            <a:r>
              <a:rPr lang="zh-CN" altLang="en-US">
                <a:latin typeface="Arial" pitchFamily="34" charset="0"/>
                <a:cs typeface="Arial" pitchFamily="34" charset="0"/>
              </a:rPr>
              <a:t>校验和计算。</a:t>
            </a:r>
            <a:endParaRPr lang="en-US" altLang="zh-CN" smtClean="0">
              <a:latin typeface="Arial" pitchFamily="34" charset="0"/>
              <a:cs typeface="Arial" pitchFamily="34" charset="0"/>
            </a:endParaRPr>
          </a:p>
          <a:p>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12904362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itchFamily="34" charset="0"/>
                <a:cs typeface="Arial" pitchFamily="34" charset="0"/>
              </a:rPr>
              <a:t>mmap </a:t>
            </a:r>
            <a:r>
              <a:rPr lang="zh-CN" altLang="en-US">
                <a:latin typeface="Arial" pitchFamily="34" charset="0"/>
                <a:cs typeface="Arial" pitchFamily="34" charset="0"/>
              </a:rPr>
              <a:t>适合小数据量读写，</a:t>
            </a:r>
            <a:r>
              <a:rPr lang="en-US" altLang="zh-CN">
                <a:latin typeface="Arial" pitchFamily="34" charset="0"/>
                <a:cs typeface="Arial" pitchFamily="34" charset="0"/>
              </a:rPr>
              <a:t>sendFile </a:t>
            </a:r>
            <a:r>
              <a:rPr lang="zh-CN" altLang="en-US">
                <a:latin typeface="Arial" pitchFamily="34" charset="0"/>
                <a:cs typeface="Arial" pitchFamily="34" charset="0"/>
              </a:rPr>
              <a:t>适合大文件传输</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mmap </a:t>
            </a:r>
            <a:r>
              <a:rPr lang="zh-CN" altLang="en-US">
                <a:latin typeface="Arial" pitchFamily="34" charset="0"/>
                <a:cs typeface="Arial" pitchFamily="34" charset="0"/>
              </a:rPr>
              <a:t>需要 </a:t>
            </a:r>
            <a:r>
              <a:rPr lang="en-US" altLang="zh-CN">
                <a:latin typeface="Arial" pitchFamily="34" charset="0"/>
                <a:cs typeface="Arial" pitchFamily="34" charset="0"/>
              </a:rPr>
              <a:t>4 </a:t>
            </a:r>
            <a:r>
              <a:rPr lang="zh-CN" altLang="en-US">
                <a:latin typeface="Arial" pitchFamily="34" charset="0"/>
                <a:cs typeface="Arial" pitchFamily="34" charset="0"/>
              </a:rPr>
              <a:t>次上下文切换，</a:t>
            </a:r>
            <a:r>
              <a:rPr lang="en-US" altLang="zh-CN">
                <a:latin typeface="Arial" pitchFamily="34" charset="0"/>
                <a:cs typeface="Arial" pitchFamily="34" charset="0"/>
              </a:rPr>
              <a:t>3 </a:t>
            </a:r>
            <a:r>
              <a:rPr lang="zh-CN" altLang="en-US">
                <a:latin typeface="Arial" pitchFamily="34" charset="0"/>
                <a:cs typeface="Arial" pitchFamily="34" charset="0"/>
              </a:rPr>
              <a:t>次数据拷贝；</a:t>
            </a:r>
            <a:r>
              <a:rPr lang="en-US" altLang="zh-CN">
                <a:latin typeface="Arial" pitchFamily="34" charset="0"/>
                <a:cs typeface="Arial" pitchFamily="34" charset="0"/>
              </a:rPr>
              <a:t>sendFile </a:t>
            </a:r>
            <a:r>
              <a:rPr lang="zh-CN" altLang="en-US">
                <a:latin typeface="Arial" pitchFamily="34" charset="0"/>
                <a:cs typeface="Arial" pitchFamily="34" charset="0"/>
              </a:rPr>
              <a:t>需要 </a:t>
            </a:r>
            <a:r>
              <a:rPr lang="en-US" altLang="zh-CN">
                <a:latin typeface="Arial" pitchFamily="34" charset="0"/>
                <a:cs typeface="Arial" pitchFamily="34" charset="0"/>
              </a:rPr>
              <a:t>3 </a:t>
            </a:r>
            <a:r>
              <a:rPr lang="zh-CN" altLang="en-US">
                <a:latin typeface="Arial" pitchFamily="34" charset="0"/>
                <a:cs typeface="Arial" pitchFamily="34" charset="0"/>
              </a:rPr>
              <a:t>次上下文切换，最少 </a:t>
            </a:r>
            <a:r>
              <a:rPr lang="en-US" altLang="zh-CN">
                <a:latin typeface="Arial" pitchFamily="34" charset="0"/>
                <a:cs typeface="Arial" pitchFamily="34" charset="0"/>
              </a:rPr>
              <a:t>2 </a:t>
            </a:r>
            <a:r>
              <a:rPr lang="zh-CN" altLang="en-US">
                <a:latin typeface="Arial" pitchFamily="34" charset="0"/>
                <a:cs typeface="Arial" pitchFamily="34" charset="0"/>
              </a:rPr>
              <a:t>次数据拷贝</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sendFile </a:t>
            </a:r>
            <a:r>
              <a:rPr lang="zh-CN" altLang="en-US">
                <a:latin typeface="Arial" pitchFamily="34" charset="0"/>
                <a:cs typeface="Arial" pitchFamily="34" charset="0"/>
              </a:rPr>
              <a:t>可以利用 </a:t>
            </a:r>
            <a:r>
              <a:rPr lang="en-US" altLang="zh-CN">
                <a:latin typeface="Arial" pitchFamily="34" charset="0"/>
                <a:cs typeface="Arial" pitchFamily="34" charset="0"/>
              </a:rPr>
              <a:t>DMA </a:t>
            </a:r>
            <a:r>
              <a:rPr lang="zh-CN" altLang="en-US">
                <a:latin typeface="Arial" pitchFamily="34" charset="0"/>
                <a:cs typeface="Arial" pitchFamily="34" charset="0"/>
              </a:rPr>
              <a:t>方式，减少 </a:t>
            </a:r>
            <a:r>
              <a:rPr lang="en-US" altLang="zh-CN">
                <a:latin typeface="Arial" pitchFamily="34" charset="0"/>
                <a:cs typeface="Arial" pitchFamily="34" charset="0"/>
              </a:rPr>
              <a:t>CPU </a:t>
            </a:r>
            <a:r>
              <a:rPr lang="zh-CN" altLang="en-US">
                <a:latin typeface="Arial" pitchFamily="34" charset="0"/>
                <a:cs typeface="Arial" pitchFamily="34" charset="0"/>
              </a:rPr>
              <a:t>拷贝，</a:t>
            </a:r>
            <a:r>
              <a:rPr lang="en-US" altLang="zh-CN">
                <a:latin typeface="Arial" pitchFamily="34" charset="0"/>
                <a:cs typeface="Arial" pitchFamily="34" charset="0"/>
              </a:rPr>
              <a:t>mmap </a:t>
            </a:r>
            <a:r>
              <a:rPr lang="zh-CN" altLang="en-US">
                <a:latin typeface="Arial" pitchFamily="34" charset="0"/>
                <a:cs typeface="Arial" pitchFamily="34" charset="0"/>
              </a:rPr>
              <a:t>则不能（必须从内核拷贝到 </a:t>
            </a:r>
            <a:r>
              <a:rPr lang="en-US" altLang="zh-CN">
                <a:latin typeface="Arial" pitchFamily="34" charset="0"/>
                <a:cs typeface="Arial" pitchFamily="34" charset="0"/>
              </a:rPr>
              <a:t>Socket </a:t>
            </a:r>
            <a:r>
              <a:rPr lang="zh-CN" altLang="en-US">
                <a:latin typeface="Arial" pitchFamily="34" charset="0"/>
                <a:cs typeface="Arial" pitchFamily="34" charset="0"/>
              </a:rPr>
              <a:t>缓冲区</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endParaRPr lang="zh-CN" altLang="en-US">
              <a:latin typeface="Arial" pitchFamily="34" charset="0"/>
              <a:cs typeface="Arial" pitchFamily="34" charset="0"/>
            </a:endParaRPr>
          </a:p>
        </p:txBody>
      </p:sp>
    </p:spTree>
    <p:extLst>
      <p:ext uri="{BB962C8B-B14F-4D97-AF65-F5344CB8AC3E}">
        <p14:creationId xmlns:p14="http://schemas.microsoft.com/office/powerpoint/2010/main" val="6875680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itchFamily="34" charset="0"/>
                <a:cs typeface="Arial" pitchFamily="34" charset="0"/>
              </a:rPr>
              <a:t>案</a:t>
            </a:r>
            <a:r>
              <a:rPr lang="zh-CN" altLang="en-US" smtClean="0">
                <a:latin typeface="Arial" pitchFamily="34" charset="0"/>
                <a:cs typeface="Arial" pitchFamily="34" charset="0"/>
              </a:rPr>
              <a:t>例要求： </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使用传统的</a:t>
            </a:r>
            <a:r>
              <a:rPr lang="en-US" altLang="zh-CN" smtClean="0">
                <a:latin typeface="Arial" pitchFamily="34" charset="0"/>
                <a:cs typeface="Arial" pitchFamily="34" charset="0"/>
              </a:rPr>
              <a:t>IO </a:t>
            </a:r>
            <a:r>
              <a:rPr lang="zh-CN" altLang="en-US" smtClean="0">
                <a:latin typeface="Arial" pitchFamily="34" charset="0"/>
                <a:cs typeface="Arial" pitchFamily="34" charset="0"/>
              </a:rPr>
              <a:t>方法传递一个大文件</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使用</a:t>
            </a:r>
            <a:r>
              <a:rPr lang="en-US" altLang="zh-CN" smtClean="0">
                <a:latin typeface="Arial" pitchFamily="34" charset="0"/>
                <a:cs typeface="Arial" pitchFamily="34" charset="0"/>
              </a:rPr>
              <a:t>NIO </a:t>
            </a:r>
            <a:r>
              <a:rPr lang="zh-CN" altLang="en-US" smtClean="0">
                <a:latin typeface="Arial" pitchFamily="34" charset="0"/>
                <a:cs typeface="Arial" pitchFamily="34" charset="0"/>
              </a:rPr>
              <a:t>零拷贝方式传递</a:t>
            </a:r>
            <a:r>
              <a:rPr lang="en-US" altLang="zh-CN" smtClean="0">
                <a:latin typeface="Arial" pitchFamily="34" charset="0"/>
                <a:cs typeface="Arial" pitchFamily="34" charset="0"/>
              </a:rPr>
              <a:t>(transferTo</a:t>
            </a:r>
            <a:r>
              <a:rPr lang="en-US" altLang="zh-CN">
                <a:latin typeface="Arial" pitchFamily="34" charset="0"/>
                <a:cs typeface="Arial" pitchFamily="34" charset="0"/>
              </a:rPr>
              <a:t>)</a:t>
            </a:r>
            <a:r>
              <a:rPr lang="zh-CN" altLang="en-US" smtClean="0">
                <a:latin typeface="Arial" pitchFamily="34" charset="0"/>
                <a:cs typeface="Arial" pitchFamily="34" charset="0"/>
              </a:rPr>
              <a:t>一个大文件</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看</a:t>
            </a:r>
            <a:r>
              <a:rPr lang="zh-CN" altLang="en-US" smtClean="0">
                <a:latin typeface="Arial" pitchFamily="34" charset="0"/>
                <a:cs typeface="Arial" pitchFamily="34" charset="0"/>
              </a:rPr>
              <a:t>看两种传递方式耗时时间分别是多少</a:t>
            </a:r>
            <a:endParaRPr lang="en-US" altLang="zh-CN" smtClean="0">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784229650"/>
              </p:ext>
            </p:extLst>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4" imgW="1182240" imgH="711360" progId="Package">
                  <p:embed/>
                </p:oleObj>
              </mc:Choice>
              <mc:Fallback>
                <p:oleObj name="包装程序外壳对象" showAsIcon="1" r:id="rId4" imgW="1182240" imgH="711360" progId="Package">
                  <p:embed/>
                  <p:pic>
                    <p:nvPicPr>
                      <p:cNvPr id="0" name=""/>
                      <p:cNvPicPr/>
                      <p:nvPr/>
                    </p:nvPicPr>
                    <p:blipFill>
                      <a:blip r:embed="rId5"/>
                      <a:stretch>
                        <a:fillRect/>
                      </a:stretch>
                    </p:blipFill>
                    <p:spPr>
                      <a:xfrm>
                        <a:off x="918171" y="4248447"/>
                        <a:ext cx="1182687" cy="711200"/>
                      </a:xfrm>
                      <a:prstGeom prst="rect">
                        <a:avLst/>
                      </a:prstGeom>
                    </p:spPr>
                  </p:pic>
                </p:oleObj>
              </mc:Fallback>
            </mc:AlternateContent>
          </a:graphicData>
        </a:graphic>
      </p:graphicFrame>
    </p:spTree>
    <p:extLst>
      <p:ext uri="{BB962C8B-B14F-4D97-AF65-F5344CB8AC3E}">
        <p14:creationId xmlns:p14="http://schemas.microsoft.com/office/powerpoint/2010/main" val="16666762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632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itchFamily="34" charset="0"/>
                <a:cs typeface="Arial" pitchFamily="34" charset="0"/>
              </a:rPr>
              <a:t>JDK </a:t>
            </a:r>
            <a:r>
              <a:rPr lang="en-US" altLang="zh-CN">
                <a:latin typeface="Arial" pitchFamily="34" charset="0"/>
                <a:cs typeface="Arial" pitchFamily="34" charset="0"/>
              </a:rPr>
              <a:t>7 </a:t>
            </a:r>
            <a:r>
              <a:rPr lang="zh-CN" altLang="en-US">
                <a:latin typeface="Arial" pitchFamily="34" charset="0"/>
                <a:cs typeface="Arial" pitchFamily="34" charset="0"/>
              </a:rPr>
              <a:t>引入了 </a:t>
            </a:r>
            <a:r>
              <a:rPr lang="en-US" altLang="zh-CN">
                <a:latin typeface="Arial" pitchFamily="34" charset="0"/>
                <a:cs typeface="Arial" pitchFamily="34" charset="0"/>
              </a:rPr>
              <a:t>Asynchronous I/O</a:t>
            </a:r>
            <a:r>
              <a:rPr lang="zh-CN" altLang="en-US">
                <a:latin typeface="Arial" pitchFamily="34" charset="0"/>
                <a:cs typeface="Arial" pitchFamily="34" charset="0"/>
              </a:rPr>
              <a:t>，即 </a:t>
            </a:r>
            <a:r>
              <a:rPr lang="en-US" altLang="zh-CN">
                <a:latin typeface="Arial" pitchFamily="34" charset="0"/>
                <a:cs typeface="Arial" pitchFamily="34" charset="0"/>
              </a:rPr>
              <a:t>AIO</a:t>
            </a:r>
            <a:r>
              <a:rPr lang="zh-CN" altLang="en-US" smtClean="0">
                <a:latin typeface="Arial" pitchFamily="34" charset="0"/>
                <a:cs typeface="Arial" pitchFamily="34" charset="0"/>
              </a:rPr>
              <a:t>。在进行 </a:t>
            </a:r>
            <a:r>
              <a:rPr lang="en-US" altLang="zh-CN" smtClean="0">
                <a:latin typeface="Arial" pitchFamily="34" charset="0"/>
                <a:cs typeface="Arial" pitchFamily="34" charset="0"/>
              </a:rPr>
              <a:t>I/O </a:t>
            </a:r>
            <a:r>
              <a:rPr lang="zh-CN" altLang="en-US" smtClean="0">
                <a:latin typeface="Arial" pitchFamily="34" charset="0"/>
                <a:cs typeface="Arial" pitchFamily="34" charset="0"/>
              </a:rPr>
              <a:t>编程中，常用到两种模式：</a:t>
            </a:r>
            <a:r>
              <a:rPr lang="en-US" altLang="zh-CN" smtClean="0">
                <a:latin typeface="Arial" pitchFamily="34" charset="0"/>
                <a:cs typeface="Arial" pitchFamily="34" charset="0"/>
              </a:rPr>
              <a:t>Reactor</a:t>
            </a:r>
            <a:r>
              <a:rPr lang="zh-CN" altLang="en-US" smtClean="0">
                <a:latin typeface="Arial" pitchFamily="34" charset="0"/>
                <a:cs typeface="Arial" pitchFamily="34" charset="0"/>
              </a:rPr>
              <a:t>和 </a:t>
            </a:r>
            <a:r>
              <a:rPr lang="en-US" altLang="zh-CN" smtClean="0">
                <a:latin typeface="Arial" pitchFamily="34" charset="0"/>
                <a:cs typeface="Arial" pitchFamily="34" charset="0"/>
              </a:rPr>
              <a:t>Proactor</a:t>
            </a:r>
            <a:r>
              <a:rPr lang="zh-CN" altLang="en-US" smtClean="0">
                <a:latin typeface="Arial" pitchFamily="34" charset="0"/>
                <a:cs typeface="Arial" pitchFamily="34" charset="0"/>
              </a:rPr>
              <a:t>。</a:t>
            </a:r>
            <a:r>
              <a:rPr lang="en-US" altLang="zh-CN" smtClean="0">
                <a:latin typeface="Arial" pitchFamily="34" charset="0"/>
                <a:cs typeface="Arial" pitchFamily="34" charset="0"/>
              </a:rPr>
              <a:t>Java </a:t>
            </a:r>
            <a:r>
              <a:rPr lang="zh-CN" altLang="en-US" smtClean="0">
                <a:latin typeface="Arial" pitchFamily="34" charset="0"/>
                <a:cs typeface="Arial" pitchFamily="34" charset="0"/>
              </a:rPr>
              <a:t>的 </a:t>
            </a:r>
            <a:r>
              <a:rPr lang="en-US" altLang="zh-CN" smtClean="0">
                <a:latin typeface="Arial" pitchFamily="34" charset="0"/>
                <a:cs typeface="Arial" pitchFamily="34" charset="0"/>
              </a:rPr>
              <a:t>NIO </a:t>
            </a:r>
            <a:r>
              <a:rPr lang="zh-CN" altLang="en-US" smtClean="0">
                <a:latin typeface="Arial" pitchFamily="34" charset="0"/>
                <a:cs typeface="Arial" pitchFamily="34" charset="0"/>
              </a:rPr>
              <a:t>就是 </a:t>
            </a:r>
            <a:r>
              <a:rPr lang="en-US" altLang="zh-CN" smtClean="0">
                <a:latin typeface="Arial" pitchFamily="34" charset="0"/>
                <a:cs typeface="Arial" pitchFamily="34" charset="0"/>
              </a:rPr>
              <a:t>Reactor</a:t>
            </a:r>
            <a:r>
              <a:rPr lang="zh-CN" altLang="en-US" smtClean="0">
                <a:latin typeface="Arial" pitchFamily="34" charset="0"/>
                <a:cs typeface="Arial" pitchFamily="34" charset="0"/>
              </a:rPr>
              <a:t>，当有事件触发时，服务器端得到通知，进行相应的处理</a:t>
            </a:r>
            <a:endParaRPr lang="en-US" altLang="zh-CN" smtClean="0">
              <a:latin typeface="Arial" pitchFamily="34" charset="0"/>
              <a:cs typeface="Arial" pitchFamily="34" charset="0"/>
            </a:endParaRPr>
          </a:p>
          <a:p>
            <a:pPr marL="342900" lvl="0" indent="-342900">
              <a:buFontTx/>
              <a:buAutoNum type="arabicParenR"/>
            </a:pPr>
            <a:r>
              <a:rPr lang="en-US" altLang="zh-CN" smtClean="0">
                <a:solidFill>
                  <a:prstClr val="black"/>
                </a:solidFill>
                <a:latin typeface="Arial" pitchFamily="34" charset="0"/>
                <a:cs typeface="Arial" pitchFamily="34" charset="0"/>
              </a:rPr>
              <a:t>AIO </a:t>
            </a:r>
            <a:r>
              <a:rPr lang="zh-CN" altLang="en-US" smtClean="0">
                <a:solidFill>
                  <a:prstClr val="black"/>
                </a:solidFill>
                <a:latin typeface="Arial" pitchFamily="34" charset="0"/>
                <a:cs typeface="Arial" pitchFamily="34" charset="0"/>
              </a:rPr>
              <a:t>即 </a:t>
            </a:r>
            <a:r>
              <a:rPr lang="en-US" altLang="zh-CN" smtClean="0">
                <a:solidFill>
                  <a:prstClr val="black"/>
                </a:solidFill>
                <a:latin typeface="Arial" pitchFamily="34" charset="0"/>
                <a:cs typeface="Arial" pitchFamily="34" charset="0"/>
              </a:rPr>
              <a:t>NIO2.0</a:t>
            </a:r>
            <a:r>
              <a:rPr lang="zh-CN" altLang="en-US" smtClean="0">
                <a:solidFill>
                  <a:prstClr val="black"/>
                </a:solidFill>
                <a:latin typeface="Arial" pitchFamily="34" charset="0"/>
                <a:cs typeface="Arial" pitchFamily="34" charset="0"/>
              </a:rPr>
              <a:t>，叫做异步不阻塞的 </a:t>
            </a:r>
            <a:r>
              <a:rPr lang="en-US" altLang="zh-CN" smtClean="0">
                <a:solidFill>
                  <a:prstClr val="black"/>
                </a:solidFill>
                <a:latin typeface="Arial" pitchFamily="34" charset="0"/>
                <a:cs typeface="Arial" pitchFamily="34" charset="0"/>
              </a:rPr>
              <a:t>IO</a:t>
            </a:r>
            <a:r>
              <a:rPr lang="zh-CN" altLang="en-US" smtClean="0">
                <a:solidFill>
                  <a:prstClr val="black"/>
                </a:solidFill>
                <a:latin typeface="Arial" pitchFamily="34" charset="0"/>
                <a:cs typeface="Arial" pitchFamily="34" charset="0"/>
              </a:rPr>
              <a:t>。</a:t>
            </a:r>
            <a:r>
              <a:rPr lang="en-US" altLang="zh-CN" smtClean="0">
                <a:solidFill>
                  <a:prstClr val="black"/>
                </a:solidFill>
                <a:latin typeface="Arial" pitchFamily="34" charset="0"/>
                <a:cs typeface="Arial" pitchFamily="34" charset="0"/>
              </a:rPr>
              <a:t>AIO </a:t>
            </a:r>
            <a:r>
              <a:rPr lang="zh-CN" altLang="en-US" smtClean="0">
                <a:solidFill>
                  <a:prstClr val="black"/>
                </a:solidFill>
                <a:latin typeface="Arial" pitchFamily="34" charset="0"/>
                <a:cs typeface="Arial" pitchFamily="34" charset="0"/>
              </a:rPr>
              <a:t>引入异步通道的概念，采用了 </a:t>
            </a:r>
            <a:r>
              <a:rPr lang="en-US" altLang="zh-CN" smtClean="0">
                <a:solidFill>
                  <a:prstClr val="black"/>
                </a:solidFill>
                <a:latin typeface="Arial" pitchFamily="34" charset="0"/>
                <a:cs typeface="Arial" pitchFamily="34" charset="0"/>
              </a:rPr>
              <a:t>Proactor </a:t>
            </a:r>
            <a:r>
              <a:rPr lang="zh-CN" altLang="en-US" smtClean="0">
                <a:solidFill>
                  <a:prstClr val="black"/>
                </a:solidFill>
                <a:latin typeface="Arial" pitchFamily="34" charset="0"/>
                <a:cs typeface="Arial"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itchFamily="34" charset="0"/>
              <a:cs typeface="Arial" pitchFamily="34" charset="0"/>
            </a:endParaRPr>
          </a:p>
          <a:p>
            <a:pPr marL="342900" lvl="0" indent="-342900">
              <a:buFontTx/>
              <a:buAutoNum type="arabicParenR"/>
            </a:pPr>
            <a:endParaRPr lang="en-US" altLang="zh-CN" smtClean="0">
              <a:solidFill>
                <a:prstClr val="black"/>
              </a:solidFill>
              <a:latin typeface="Arial" pitchFamily="34" charset="0"/>
              <a:cs typeface="Arial" pitchFamily="34" charset="0"/>
            </a:endParaRPr>
          </a:p>
          <a:p>
            <a:pPr marL="342900" lvl="0" indent="-342900">
              <a:buFontTx/>
              <a:buAutoNum type="arabicParenR"/>
            </a:pPr>
            <a:r>
              <a:rPr lang="zh-CN" altLang="en-US">
                <a:latin typeface="Arial" pitchFamily="34" charset="0"/>
                <a:cs typeface="Arial" pitchFamily="34" charset="0"/>
              </a:rPr>
              <a:t>目前 </a:t>
            </a:r>
            <a:r>
              <a:rPr lang="en-US" altLang="zh-CN">
                <a:latin typeface="Arial" pitchFamily="34" charset="0"/>
                <a:cs typeface="Arial" pitchFamily="34" charset="0"/>
              </a:rPr>
              <a:t>AIO </a:t>
            </a:r>
            <a:r>
              <a:rPr lang="zh-CN" altLang="en-US">
                <a:latin typeface="Arial" pitchFamily="34" charset="0"/>
                <a:cs typeface="Arial" pitchFamily="34" charset="0"/>
              </a:rPr>
              <a:t>还没有广泛应</a:t>
            </a:r>
            <a:r>
              <a:rPr lang="zh-CN" altLang="en-US" smtClean="0">
                <a:latin typeface="Arial" pitchFamily="34" charset="0"/>
                <a:cs typeface="Arial" pitchFamily="34" charset="0"/>
              </a:rPr>
              <a:t>用，</a:t>
            </a:r>
            <a:r>
              <a:rPr lang="en-US" altLang="zh-CN" smtClean="0">
                <a:latin typeface="Arial" pitchFamily="34" charset="0"/>
                <a:cs typeface="Arial" pitchFamily="34" charset="0"/>
              </a:rPr>
              <a:t>Netty </a:t>
            </a:r>
            <a:r>
              <a:rPr lang="zh-CN" altLang="en-US" smtClean="0">
                <a:latin typeface="Arial" pitchFamily="34" charset="0"/>
                <a:cs typeface="Arial" pitchFamily="34" charset="0"/>
              </a:rPr>
              <a:t>也是基于</a:t>
            </a:r>
            <a:r>
              <a:rPr lang="en-US" altLang="zh-CN" smtClean="0">
                <a:latin typeface="Arial" pitchFamily="34" charset="0"/>
                <a:cs typeface="Arial" pitchFamily="34" charset="0"/>
              </a:rPr>
              <a:t>NIO, </a:t>
            </a:r>
            <a:r>
              <a:rPr lang="zh-CN" altLang="en-US" smtClean="0">
                <a:latin typeface="Arial" pitchFamily="34" charset="0"/>
                <a:cs typeface="Arial" pitchFamily="34" charset="0"/>
              </a:rPr>
              <a:t>而不是</a:t>
            </a:r>
            <a:r>
              <a:rPr lang="en-US" altLang="zh-CN" smtClean="0">
                <a:latin typeface="Arial" pitchFamily="34" charset="0"/>
                <a:cs typeface="Arial" pitchFamily="34" charset="0"/>
              </a:rPr>
              <a:t>AIO</a:t>
            </a:r>
            <a:r>
              <a:rPr lang="zh-CN" altLang="en-US" smtClean="0">
                <a:latin typeface="Arial" pitchFamily="34" charset="0"/>
                <a:cs typeface="Arial" pitchFamily="34" charset="0"/>
              </a:rPr>
              <a:t>， </a:t>
            </a:r>
            <a:r>
              <a:rPr lang="zh-CN" altLang="en-US">
                <a:latin typeface="Arial" pitchFamily="34" charset="0"/>
                <a:cs typeface="Arial" pitchFamily="34" charset="0"/>
              </a:rPr>
              <a:t>因</a:t>
            </a:r>
            <a:r>
              <a:rPr lang="zh-CN" altLang="en-US" smtClean="0">
                <a:latin typeface="Arial" pitchFamily="34" charset="0"/>
                <a:cs typeface="Arial" pitchFamily="34" charset="0"/>
              </a:rPr>
              <a:t>此我们就不详解</a:t>
            </a:r>
            <a:r>
              <a:rPr lang="en-US" altLang="zh-CN" smtClean="0">
                <a:latin typeface="Arial" pitchFamily="34" charset="0"/>
                <a:cs typeface="Arial" pitchFamily="34" charset="0"/>
              </a:rPr>
              <a:t>AIO</a:t>
            </a:r>
            <a:r>
              <a:rPr lang="zh-CN" altLang="en-US" smtClean="0">
                <a:latin typeface="Arial" pitchFamily="34" charset="0"/>
                <a:cs typeface="Arial" pitchFamily="34" charset="0"/>
              </a:rPr>
              <a:t>了，有兴趣的同学可以参考 </a:t>
            </a:r>
            <a:r>
              <a:rPr lang="en-US" altLang="zh-CN" smtClean="0">
                <a:latin typeface="Arial" pitchFamily="34" charset="0"/>
                <a:cs typeface="Arial"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itchFamily="34" charset="0"/>
                <a:cs typeface="Arial" pitchFamily="34" charset="0"/>
              </a:rPr>
              <a:t>&gt;&gt;</a:t>
            </a:r>
            <a:r>
              <a:rPr lang="zh-CN" altLang="en-US" smtClean="0">
                <a:latin typeface="Arial" pitchFamily="34" charset="0"/>
                <a:cs typeface="Arial" pitchFamily="34" charset="0"/>
              </a:rPr>
              <a:t>  </a:t>
            </a:r>
            <a:r>
              <a:rPr lang="en-US" altLang="zh-CN" smtClean="0">
                <a:latin typeface="Arial" pitchFamily="34" charset="0"/>
                <a:cs typeface="Arial" pitchFamily="34" charset="0"/>
                <a:hlinkClick r:id="rId3"/>
              </a:rPr>
              <a:t>http</a:t>
            </a:r>
            <a:r>
              <a:rPr lang="en-US" altLang="zh-CN">
                <a:latin typeface="Arial" pitchFamily="34" charset="0"/>
                <a:cs typeface="Arial" pitchFamily="34" charset="0"/>
                <a:hlinkClick r:id="rId3"/>
              </a:rPr>
              <a:t>://</a:t>
            </a:r>
            <a:r>
              <a:rPr lang="en-US" altLang="zh-CN" smtClean="0">
                <a:latin typeface="Arial" pitchFamily="34" charset="0"/>
                <a:cs typeface="Arial" pitchFamily="34" charset="0"/>
                <a:hlinkClick r:id="rId3"/>
              </a:rPr>
              <a:t>www.52im.net/thread-306-1-1.html</a:t>
            </a:r>
            <a:r>
              <a:rPr lang="en-US" altLang="zh-CN" smtClean="0">
                <a:latin typeface="Arial" pitchFamily="34" charset="0"/>
                <a:cs typeface="Arial" pitchFamily="34" charset="0"/>
              </a:rPr>
              <a:t>  </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24085422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extLst>
              <p:ext uri="{D42A27DB-BD31-4B8C-83A1-F6EECF244321}">
                <p14:modId xmlns:p14="http://schemas.microsoft.com/office/powerpoint/2010/main" val="2232949795"/>
              </p:ext>
            </p:extLst>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8962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extLst>
      <p:ext uri="{BB962C8B-B14F-4D97-AF65-F5344CB8AC3E}">
        <p14:creationId xmlns:p14="http://schemas.microsoft.com/office/powerpoint/2010/main" val="36635339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6320"/>
          </a:xfrm>
          <a:prstGeom prst="rect">
            <a:avLst/>
          </a:prstGeom>
          <a:noFill/>
        </p:spPr>
        <p:txBody>
          <a:bodyPr wrap="square" rtlCol="0">
            <a:spAutoFit/>
          </a:bodyPr>
          <a:lstStyle/>
          <a:p>
            <a:pPr marL="342900" indent="-342900">
              <a:buAutoNum type="arabicParenR"/>
            </a:pPr>
            <a:r>
              <a:rPr lang="en-US" altLang="zh-CN" smtClean="0">
                <a:latin typeface="Arial" pitchFamily="34" charset="0"/>
                <a:cs typeface="Arial" pitchFamily="34" charset="0"/>
              </a:rPr>
              <a:t>NIO </a:t>
            </a:r>
            <a:r>
              <a:rPr lang="zh-CN" altLang="en-US">
                <a:latin typeface="Arial" pitchFamily="34" charset="0"/>
                <a:cs typeface="Arial" pitchFamily="34" charset="0"/>
              </a:rPr>
              <a:t>的类库和 </a:t>
            </a:r>
            <a:r>
              <a:rPr lang="en-US" altLang="zh-CN">
                <a:latin typeface="Arial" pitchFamily="34" charset="0"/>
                <a:cs typeface="Arial" pitchFamily="34" charset="0"/>
              </a:rPr>
              <a:t>API </a:t>
            </a:r>
            <a:r>
              <a:rPr lang="zh-CN" altLang="en-US">
                <a:latin typeface="Arial" pitchFamily="34" charset="0"/>
                <a:cs typeface="Arial" pitchFamily="34" charset="0"/>
              </a:rPr>
              <a:t>繁杂，使用麻烦</a:t>
            </a:r>
            <a:r>
              <a:rPr lang="zh-CN" altLang="en-US" smtClean="0">
                <a:latin typeface="Arial" pitchFamily="34" charset="0"/>
                <a:cs typeface="Arial" pitchFamily="34" charset="0"/>
              </a:rPr>
              <a:t>：需</a:t>
            </a:r>
            <a:r>
              <a:rPr lang="zh-CN" altLang="en-US">
                <a:latin typeface="Arial" pitchFamily="34" charset="0"/>
                <a:cs typeface="Arial" pitchFamily="34" charset="0"/>
              </a:rPr>
              <a:t>要熟练掌握 </a:t>
            </a:r>
            <a:r>
              <a:rPr lang="en-US" altLang="zh-CN">
                <a:latin typeface="Arial" pitchFamily="34" charset="0"/>
                <a:cs typeface="Arial" pitchFamily="34" charset="0"/>
              </a:rPr>
              <a:t>Selector</a:t>
            </a:r>
            <a:r>
              <a:rPr lang="zh-CN" altLang="en-US">
                <a:latin typeface="Arial" pitchFamily="34" charset="0"/>
                <a:cs typeface="Arial" pitchFamily="34" charset="0"/>
              </a:rPr>
              <a:t>、</a:t>
            </a:r>
            <a:r>
              <a:rPr lang="en-US" altLang="zh-CN">
                <a:latin typeface="Arial" pitchFamily="34" charset="0"/>
                <a:cs typeface="Arial" pitchFamily="34" charset="0"/>
              </a:rPr>
              <a:t>ServerSocketChannel</a:t>
            </a:r>
            <a:r>
              <a:rPr lang="zh-CN" altLang="en-US">
                <a:latin typeface="Arial" pitchFamily="34" charset="0"/>
                <a:cs typeface="Arial" pitchFamily="34" charset="0"/>
              </a:rPr>
              <a:t>、</a:t>
            </a:r>
            <a:r>
              <a:rPr lang="en-US" altLang="zh-CN">
                <a:latin typeface="Arial" pitchFamily="34" charset="0"/>
                <a:cs typeface="Arial" pitchFamily="34" charset="0"/>
              </a:rPr>
              <a:t>SocketChannel</a:t>
            </a:r>
            <a:r>
              <a:rPr lang="zh-CN" altLang="en-US">
                <a:latin typeface="Arial" pitchFamily="34" charset="0"/>
                <a:cs typeface="Arial" pitchFamily="34" charset="0"/>
              </a:rPr>
              <a:t>、</a:t>
            </a:r>
            <a:r>
              <a:rPr lang="en-US" altLang="zh-CN">
                <a:latin typeface="Arial" pitchFamily="34" charset="0"/>
                <a:cs typeface="Arial" pitchFamily="34" charset="0"/>
              </a:rPr>
              <a:t>ByteBuffer </a:t>
            </a:r>
            <a:r>
              <a:rPr lang="zh-CN" altLang="en-US">
                <a:latin typeface="Arial" pitchFamily="34" charset="0"/>
                <a:cs typeface="Arial" pitchFamily="34" charset="0"/>
              </a:rPr>
              <a:t>等</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需</a:t>
            </a:r>
            <a:r>
              <a:rPr lang="zh-CN" altLang="en-US">
                <a:latin typeface="Arial" pitchFamily="34" charset="0"/>
                <a:cs typeface="Arial" pitchFamily="34" charset="0"/>
              </a:rPr>
              <a:t>要具备其他的额外技</a:t>
            </a:r>
            <a:r>
              <a:rPr lang="zh-CN" altLang="en-US" smtClean="0">
                <a:latin typeface="Arial" pitchFamily="34" charset="0"/>
                <a:cs typeface="Arial" pitchFamily="34" charset="0"/>
              </a:rPr>
              <a:t>能：</a:t>
            </a:r>
            <a:r>
              <a:rPr lang="zh-CN" altLang="en-US">
                <a:latin typeface="Arial" pitchFamily="34" charset="0"/>
                <a:cs typeface="Arial" pitchFamily="34" charset="0"/>
              </a:rPr>
              <a:t>要</a:t>
            </a:r>
            <a:r>
              <a:rPr lang="zh-CN" altLang="en-US" smtClean="0">
                <a:latin typeface="Arial" pitchFamily="34" charset="0"/>
                <a:cs typeface="Arial" pitchFamily="34" charset="0"/>
              </a:rPr>
              <a:t>熟</a:t>
            </a:r>
            <a:r>
              <a:rPr lang="zh-CN" altLang="en-US">
                <a:latin typeface="Arial" pitchFamily="34" charset="0"/>
                <a:cs typeface="Arial" pitchFamily="34" charset="0"/>
              </a:rPr>
              <a:t>悉 </a:t>
            </a:r>
            <a:r>
              <a:rPr lang="en-US" altLang="zh-CN">
                <a:latin typeface="Arial" pitchFamily="34" charset="0"/>
                <a:cs typeface="Arial" pitchFamily="34" charset="0"/>
              </a:rPr>
              <a:t>Java </a:t>
            </a:r>
            <a:r>
              <a:rPr lang="zh-CN" altLang="en-US">
                <a:latin typeface="Arial" pitchFamily="34" charset="0"/>
                <a:cs typeface="Arial" pitchFamily="34" charset="0"/>
              </a:rPr>
              <a:t>多线程编程，因为 </a:t>
            </a:r>
            <a:r>
              <a:rPr lang="en-US" altLang="zh-CN">
                <a:latin typeface="Arial" pitchFamily="34" charset="0"/>
                <a:cs typeface="Arial" pitchFamily="34" charset="0"/>
              </a:rPr>
              <a:t>NIO </a:t>
            </a:r>
            <a:r>
              <a:rPr lang="zh-CN" altLang="en-US">
                <a:latin typeface="Arial" pitchFamily="34" charset="0"/>
                <a:cs typeface="Arial" pitchFamily="34" charset="0"/>
              </a:rPr>
              <a:t>编程涉及到 </a:t>
            </a:r>
            <a:r>
              <a:rPr lang="en-US" altLang="zh-CN">
                <a:latin typeface="Arial" pitchFamily="34" charset="0"/>
                <a:cs typeface="Arial" pitchFamily="34" charset="0"/>
              </a:rPr>
              <a:t>Reactor </a:t>
            </a:r>
            <a:r>
              <a:rPr lang="zh-CN" altLang="en-US">
                <a:latin typeface="Arial" pitchFamily="34" charset="0"/>
                <a:cs typeface="Arial" pitchFamily="34" charset="0"/>
              </a:rPr>
              <a:t>模式，你必须对多线程</a:t>
            </a:r>
            <a:r>
              <a:rPr lang="zh-CN" altLang="en-US" smtClean="0">
                <a:latin typeface="Arial" pitchFamily="34" charset="0"/>
                <a:cs typeface="Arial" pitchFamily="34" charset="0"/>
              </a:rPr>
              <a:t>和</a:t>
            </a:r>
            <a:r>
              <a:rPr lang="zh-CN" altLang="en-US">
                <a:latin typeface="Arial" pitchFamily="34" charset="0"/>
                <a:cs typeface="Arial" pitchFamily="34" charset="0"/>
              </a:rPr>
              <a:t>网络</a:t>
            </a:r>
            <a:r>
              <a:rPr lang="zh-CN" altLang="en-US" smtClean="0">
                <a:latin typeface="Arial" pitchFamily="34" charset="0"/>
                <a:cs typeface="Arial" pitchFamily="34" charset="0"/>
              </a:rPr>
              <a:t>编</a:t>
            </a:r>
            <a:r>
              <a:rPr lang="zh-CN" altLang="en-US">
                <a:latin typeface="Arial" pitchFamily="34" charset="0"/>
                <a:cs typeface="Arial" pitchFamily="34" charset="0"/>
              </a:rPr>
              <a:t>程非常熟悉，才能编写出高质量的 </a:t>
            </a:r>
            <a:r>
              <a:rPr lang="en-US" altLang="zh-CN">
                <a:latin typeface="Arial" pitchFamily="34" charset="0"/>
                <a:cs typeface="Arial" pitchFamily="34" charset="0"/>
              </a:rPr>
              <a:t>NIO </a:t>
            </a:r>
            <a:r>
              <a:rPr lang="zh-CN" altLang="en-US">
                <a:latin typeface="Arial" pitchFamily="34" charset="0"/>
                <a:cs typeface="Arial" pitchFamily="34" charset="0"/>
              </a:rPr>
              <a:t>程序</a:t>
            </a:r>
            <a:r>
              <a:rPr lang="zh-CN" altLang="en-US" smtClean="0">
                <a:latin typeface="Arial" pitchFamily="34" charset="0"/>
                <a:cs typeface="Arial" pitchFamily="34" charset="0"/>
              </a:rPr>
              <a:t>。</a:t>
            </a:r>
            <a:endParaRPr lang="en-US" altLang="zh-CN" smtClean="0">
              <a:latin typeface="Arial" pitchFamily="34" charset="0"/>
              <a:cs typeface="Arial" pitchFamily="34" charset="0"/>
            </a:endParaRPr>
          </a:p>
          <a:p>
            <a:pPr marL="342900" indent="-342900">
              <a:buAutoNum type="arabicParenR"/>
            </a:pPr>
            <a:endParaRPr lang="en-US" altLang="zh-CN" smtClean="0">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开</a:t>
            </a:r>
            <a:r>
              <a:rPr lang="zh-CN" altLang="en-US">
                <a:latin typeface="Arial" pitchFamily="34" charset="0"/>
                <a:cs typeface="Arial" pitchFamily="34" charset="0"/>
              </a:rPr>
              <a:t>发工作量和难度都非常大：例如客户端面临断连重连、网络闪断、半包读写、失败缓存、网络拥塞和异</a:t>
            </a:r>
            <a:r>
              <a:rPr lang="zh-CN" altLang="en-US" smtClean="0">
                <a:latin typeface="Arial" pitchFamily="34" charset="0"/>
                <a:cs typeface="Arial" pitchFamily="34" charset="0"/>
              </a:rPr>
              <a:t>常流</a:t>
            </a:r>
            <a:r>
              <a:rPr lang="zh-CN" altLang="en-US">
                <a:latin typeface="Arial" pitchFamily="34" charset="0"/>
                <a:cs typeface="Arial" pitchFamily="34" charset="0"/>
              </a:rPr>
              <a:t>的处理等</a:t>
            </a:r>
            <a:r>
              <a:rPr lang="zh-CN" altLang="en-US" smtClean="0">
                <a:latin typeface="Arial" pitchFamily="34" charset="0"/>
                <a:cs typeface="Arial" pitchFamily="34" charset="0"/>
              </a:rPr>
              <a:t>等。</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JDK </a:t>
            </a:r>
            <a:r>
              <a:rPr lang="en-US" altLang="zh-CN">
                <a:latin typeface="Arial" pitchFamily="34" charset="0"/>
                <a:cs typeface="Arial" pitchFamily="34" charset="0"/>
              </a:rPr>
              <a:t>NIO </a:t>
            </a:r>
            <a:r>
              <a:rPr lang="zh-CN" altLang="en-US">
                <a:latin typeface="Arial" pitchFamily="34" charset="0"/>
                <a:cs typeface="Arial" pitchFamily="34" charset="0"/>
              </a:rPr>
              <a:t>的 </a:t>
            </a:r>
            <a:r>
              <a:rPr lang="en-US" altLang="zh-CN">
                <a:latin typeface="Arial" pitchFamily="34" charset="0"/>
                <a:cs typeface="Arial" pitchFamily="34" charset="0"/>
              </a:rPr>
              <a:t>Bug</a:t>
            </a:r>
            <a:r>
              <a:rPr lang="zh-CN" altLang="en-US">
                <a:latin typeface="Arial" pitchFamily="34" charset="0"/>
                <a:cs typeface="Arial" pitchFamily="34" charset="0"/>
              </a:rPr>
              <a:t>：例如臭名昭著的 </a:t>
            </a:r>
            <a:r>
              <a:rPr lang="en-US" altLang="zh-CN">
                <a:latin typeface="Arial" pitchFamily="34" charset="0"/>
                <a:cs typeface="Arial" pitchFamily="34" charset="0"/>
              </a:rPr>
              <a:t>Epoll Bug</a:t>
            </a:r>
            <a:r>
              <a:rPr lang="zh-CN" altLang="en-US">
                <a:latin typeface="Arial" pitchFamily="34" charset="0"/>
                <a:cs typeface="Arial" pitchFamily="34" charset="0"/>
              </a:rPr>
              <a:t>，它会导致 </a:t>
            </a:r>
            <a:r>
              <a:rPr lang="en-US" altLang="zh-CN">
                <a:latin typeface="Arial" pitchFamily="34" charset="0"/>
                <a:cs typeface="Arial" pitchFamily="34" charset="0"/>
              </a:rPr>
              <a:t>Selector </a:t>
            </a:r>
            <a:r>
              <a:rPr lang="zh-CN" altLang="en-US">
                <a:latin typeface="Arial" pitchFamily="34" charset="0"/>
                <a:cs typeface="Arial" pitchFamily="34" charset="0"/>
              </a:rPr>
              <a:t>空轮询，最终导致 </a:t>
            </a:r>
            <a:r>
              <a:rPr lang="en-US" altLang="zh-CN">
                <a:latin typeface="Arial" pitchFamily="34" charset="0"/>
                <a:cs typeface="Arial" pitchFamily="34" charset="0"/>
              </a:rPr>
              <a:t>CPU 100%</a:t>
            </a:r>
            <a:r>
              <a:rPr lang="zh-CN" altLang="en-US" smtClean="0">
                <a:latin typeface="Arial" pitchFamily="34" charset="0"/>
                <a:cs typeface="Arial" pitchFamily="34" charset="0"/>
              </a:rPr>
              <a:t>。直</a:t>
            </a:r>
            <a:r>
              <a:rPr lang="zh-CN" altLang="en-US">
                <a:latin typeface="Arial" pitchFamily="34" charset="0"/>
                <a:cs typeface="Arial" pitchFamily="34" charset="0"/>
              </a:rPr>
              <a:t>到 </a:t>
            </a:r>
            <a:r>
              <a:rPr lang="en-US" altLang="zh-CN">
                <a:latin typeface="Arial" pitchFamily="34" charset="0"/>
                <a:cs typeface="Arial" pitchFamily="34" charset="0"/>
              </a:rPr>
              <a:t>JDK 1.7 </a:t>
            </a:r>
            <a:r>
              <a:rPr lang="zh-CN" altLang="en-US">
                <a:latin typeface="Arial" pitchFamily="34" charset="0"/>
                <a:cs typeface="Arial" pitchFamily="34" charset="0"/>
              </a:rPr>
              <a:t>版本该问题仍旧存在</a:t>
            </a:r>
            <a:r>
              <a:rPr lang="zh-CN" altLang="en-US" smtClean="0">
                <a:latin typeface="Arial" pitchFamily="34" charset="0"/>
                <a:cs typeface="Arial" pitchFamily="34" charset="0"/>
              </a:rPr>
              <a:t>，没</a:t>
            </a:r>
            <a:r>
              <a:rPr lang="zh-CN" altLang="en-US">
                <a:latin typeface="Arial" pitchFamily="34" charset="0"/>
                <a:cs typeface="Arial" pitchFamily="34" charset="0"/>
              </a:rPr>
              <a:t>有被根本解决。</a:t>
            </a:r>
          </a:p>
          <a:p>
            <a:endParaRPr lang="en-US" altLang="zh-CN"/>
          </a:p>
          <a:p>
            <a:endParaRPr lang="en-US" altLang="zh-CN" smtClean="0"/>
          </a:p>
        </p:txBody>
      </p:sp>
    </p:spTree>
    <p:extLst>
      <p:ext uri="{BB962C8B-B14F-4D97-AF65-F5344CB8AC3E}">
        <p14:creationId xmlns:p14="http://schemas.microsoft.com/office/powerpoint/2010/main" val="8596794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3205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3"/>
              </a:rPr>
              <a:t>https://netty.io</a:t>
            </a:r>
            <a:r>
              <a:rPr lang="en-US" altLang="zh-CN" smtClean="0">
                <a:ea typeface="宋体" charset="-122"/>
                <a:hlinkClick r:id="rId3"/>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4432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632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提供异步的、基于事件驱动的网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网络应用，相当于简化和流程化了 </a:t>
            </a:r>
            <a:r>
              <a:rPr lang="en-US" altLang="zh-CN"/>
              <a:t>NIO </a:t>
            </a:r>
            <a:r>
              <a:rPr lang="zh-CN" altLang="en-US"/>
              <a:t>的开发过</a:t>
            </a:r>
            <a:r>
              <a:rPr lang="zh-CN" altLang="en-US" smtClean="0"/>
              <a:t>程</a:t>
            </a:r>
            <a:endParaRPr lang="en-US" altLang="zh-CN" smtClean="0"/>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p>
          <a:p>
            <a:endParaRPr lang="en-US" altLang="zh-CN"/>
          </a:p>
          <a:p>
            <a:endParaRPr lang="en-US" altLang="zh-CN" smtClean="0"/>
          </a:p>
          <a:p>
            <a:endParaRPr lang="en-US" altLang="zh-CN" smtClean="0"/>
          </a:p>
        </p:txBody>
      </p:sp>
    </p:spTree>
    <p:extLst>
      <p:ext uri="{BB962C8B-B14F-4D97-AF65-F5344CB8AC3E}">
        <p14:creationId xmlns:p14="http://schemas.microsoft.com/office/powerpoint/2010/main" val="13322253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p>
          <a:p>
            <a:pPr marL="342900" indent="-342900">
              <a:buAutoNum type="arabicParenR"/>
            </a:pPr>
            <a:r>
              <a:rPr lang="zh-CN" altLang="en-US" smtClean="0"/>
              <a:t>设</a:t>
            </a:r>
            <a:r>
              <a:rPr lang="zh-CN" altLang="en-US"/>
              <a:t>计优雅：适用于各种传输类型的统一 </a:t>
            </a:r>
            <a:r>
              <a:rPr lang="en-US" altLang="zh-CN"/>
              <a:t>API </a:t>
            </a:r>
            <a:r>
              <a:rPr lang="zh-CN" altLang="en-US"/>
              <a:t>阻塞和非阻塞 </a:t>
            </a:r>
            <a:r>
              <a:rPr lang="en-US" altLang="zh-CN"/>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p>
          <a:p>
            <a:endParaRPr lang="en-US" altLang="zh-CN"/>
          </a:p>
        </p:txBody>
      </p:sp>
    </p:spTree>
    <p:extLst>
      <p:ext uri="{BB962C8B-B14F-4D97-AF65-F5344CB8AC3E}">
        <p14:creationId xmlns:p14="http://schemas.microsoft.com/office/powerpoint/2010/main" val="25575966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itchFamily="34" charset="0"/>
                <a:cs typeface="Arial" pitchFamily="34" charset="0"/>
              </a:rPr>
              <a:t>netty</a:t>
            </a:r>
            <a:r>
              <a:rPr lang="zh-CN" altLang="en-US">
                <a:latin typeface="Arial" pitchFamily="34" charset="0"/>
                <a:cs typeface="Arial" pitchFamily="34" charset="0"/>
              </a:rPr>
              <a:t>版</a:t>
            </a:r>
            <a:r>
              <a:rPr lang="zh-CN" altLang="en-US" smtClean="0">
                <a:latin typeface="Arial" pitchFamily="34" charset="0"/>
                <a:cs typeface="Arial" pitchFamily="34" charset="0"/>
              </a:rPr>
              <a:t>本分</a:t>
            </a:r>
            <a:r>
              <a:rPr lang="zh-CN" altLang="en-US">
                <a:latin typeface="Arial" pitchFamily="34" charset="0"/>
                <a:cs typeface="Arial" pitchFamily="34" charset="0"/>
              </a:rPr>
              <a:t>为  </a:t>
            </a:r>
            <a:r>
              <a:rPr lang="en-US" altLang="zh-CN">
                <a:latin typeface="Arial" pitchFamily="34" charset="0"/>
                <a:cs typeface="Arial" pitchFamily="34" charset="0"/>
              </a:rPr>
              <a:t>netty3.x  </a:t>
            </a:r>
            <a:r>
              <a:rPr lang="zh-CN" altLang="en-US">
                <a:latin typeface="Arial" pitchFamily="34" charset="0"/>
                <a:cs typeface="Arial" pitchFamily="34" charset="0"/>
              </a:rPr>
              <a:t>和  </a:t>
            </a:r>
            <a:r>
              <a:rPr lang="en-US" altLang="zh-CN">
                <a:latin typeface="Arial" pitchFamily="34" charset="0"/>
                <a:cs typeface="Arial" pitchFamily="34" charset="0"/>
              </a:rPr>
              <a:t>netty4.x</a:t>
            </a:r>
            <a:r>
              <a:rPr lang="zh-CN" altLang="en-US">
                <a:latin typeface="Arial" pitchFamily="34" charset="0"/>
                <a:cs typeface="Arial" pitchFamily="34" charset="0"/>
              </a:rPr>
              <a:t>、</a:t>
            </a:r>
            <a:r>
              <a:rPr lang="en-US" altLang="zh-CN" smtClean="0">
                <a:latin typeface="Arial" pitchFamily="34" charset="0"/>
                <a:cs typeface="Arial" pitchFamily="34" charset="0"/>
              </a:rPr>
              <a:t>netty5.x</a:t>
            </a:r>
          </a:p>
          <a:p>
            <a:pPr marL="342900" indent="-342900">
              <a:buAutoNum type="arabicParenR"/>
            </a:pPr>
            <a:r>
              <a:rPr lang="zh-CN" altLang="en-US" smtClean="0">
                <a:latin typeface="Arial" pitchFamily="34" charset="0"/>
                <a:cs typeface="Arial" pitchFamily="34" charset="0"/>
              </a:rPr>
              <a:t>因为</a:t>
            </a:r>
            <a:r>
              <a:rPr lang="en-US" altLang="zh-CN" smtClean="0">
                <a:latin typeface="Arial" pitchFamily="34" charset="0"/>
                <a:cs typeface="Arial" pitchFamily="34" charset="0"/>
              </a:rPr>
              <a:t>Netty5</a:t>
            </a:r>
            <a:r>
              <a:rPr lang="zh-CN" altLang="en-US" smtClean="0">
                <a:latin typeface="Arial" pitchFamily="34" charset="0"/>
                <a:cs typeface="Arial" pitchFamily="34" charset="0"/>
              </a:rPr>
              <a:t>出</a:t>
            </a:r>
            <a:r>
              <a:rPr lang="zh-CN" altLang="en-US">
                <a:latin typeface="Arial" pitchFamily="34" charset="0"/>
                <a:cs typeface="Arial" pitchFamily="34" charset="0"/>
              </a:rPr>
              <a:t>现重大</a:t>
            </a:r>
            <a:r>
              <a:rPr lang="en-US" altLang="zh-CN">
                <a:latin typeface="Arial" pitchFamily="34" charset="0"/>
                <a:cs typeface="Arial" pitchFamily="34" charset="0"/>
              </a:rPr>
              <a:t>bug</a:t>
            </a:r>
            <a:r>
              <a:rPr lang="zh-CN" altLang="en-US">
                <a:latin typeface="Arial" pitchFamily="34" charset="0"/>
                <a:cs typeface="Arial" pitchFamily="34" charset="0"/>
              </a:rPr>
              <a:t>，已经被官网废弃了</a:t>
            </a:r>
            <a:r>
              <a:rPr lang="zh-CN" altLang="en-US" smtClean="0">
                <a:latin typeface="Arial" pitchFamily="34" charset="0"/>
                <a:cs typeface="Arial" pitchFamily="34" charset="0"/>
              </a:rPr>
              <a:t>，</a:t>
            </a:r>
            <a:r>
              <a:rPr lang="zh-CN" altLang="en-US">
                <a:latin typeface="Arial" pitchFamily="34" charset="0"/>
                <a:cs typeface="Arial" pitchFamily="34" charset="0"/>
              </a:rPr>
              <a:t>目</a:t>
            </a:r>
            <a:r>
              <a:rPr lang="zh-CN" altLang="en-US" smtClean="0">
                <a:latin typeface="Arial" pitchFamily="34" charset="0"/>
                <a:cs typeface="Arial" pitchFamily="34" charset="0"/>
              </a:rPr>
              <a:t>前推荐使用的是</a:t>
            </a:r>
            <a:r>
              <a:rPr lang="en-US" altLang="zh-CN" smtClean="0">
                <a:latin typeface="Arial" pitchFamily="34" charset="0"/>
                <a:cs typeface="Arial" pitchFamily="34" charset="0"/>
              </a:rPr>
              <a:t>Netty4.x</a:t>
            </a:r>
            <a:r>
              <a:rPr lang="zh-CN" altLang="en-US" smtClean="0">
                <a:latin typeface="Arial" pitchFamily="34" charset="0"/>
                <a:cs typeface="Arial" pitchFamily="34" charset="0"/>
              </a:rPr>
              <a:t>的稳</a:t>
            </a:r>
            <a:r>
              <a:rPr lang="zh-CN" altLang="en-US">
                <a:latin typeface="Arial" pitchFamily="34" charset="0"/>
                <a:cs typeface="Arial" pitchFamily="34" charset="0"/>
              </a:rPr>
              <a:t>定版</a:t>
            </a:r>
            <a:r>
              <a:rPr lang="zh-CN" altLang="en-US" smtClean="0">
                <a:latin typeface="Arial" pitchFamily="34" charset="0"/>
                <a:cs typeface="Arial" pitchFamily="34" charset="0"/>
              </a:rPr>
              <a:t>本</a:t>
            </a:r>
            <a:endParaRPr lang="en-US" altLang="zh-CN" smtClean="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smtClean="0">
                <a:latin typeface="Arial" pitchFamily="34" charset="0"/>
                <a:cs typeface="Arial" pitchFamily="34" charset="0"/>
              </a:rPr>
              <a:t>目前</a:t>
            </a:r>
            <a:r>
              <a:rPr lang="zh-CN" altLang="en-US">
                <a:latin typeface="Arial" pitchFamily="34" charset="0"/>
                <a:cs typeface="Arial" pitchFamily="34" charset="0"/>
              </a:rPr>
              <a:t>在</a:t>
            </a:r>
            <a:r>
              <a:rPr lang="zh-CN" altLang="en-US" smtClean="0">
                <a:latin typeface="Arial" pitchFamily="34" charset="0"/>
                <a:cs typeface="Arial" pitchFamily="34" charset="0"/>
              </a:rPr>
              <a:t>官网</a:t>
            </a:r>
            <a:r>
              <a:rPr lang="zh-CN" altLang="en-US">
                <a:latin typeface="Arial" pitchFamily="34" charset="0"/>
                <a:cs typeface="Arial" pitchFamily="34" charset="0"/>
              </a:rPr>
              <a:t>可</a:t>
            </a:r>
            <a:r>
              <a:rPr lang="zh-CN" altLang="en-US" smtClean="0">
                <a:latin typeface="Arial" pitchFamily="34" charset="0"/>
                <a:cs typeface="Arial" pitchFamily="34" charset="0"/>
              </a:rPr>
              <a:t>下载的版本 </a:t>
            </a:r>
            <a:r>
              <a:rPr lang="en-US" altLang="zh-CN" smtClean="0">
                <a:latin typeface="Arial" pitchFamily="34" charset="0"/>
                <a:cs typeface="Arial" pitchFamily="34" charset="0"/>
              </a:rPr>
              <a:t>netty3.x netty4.0.x </a:t>
            </a:r>
            <a:r>
              <a:rPr lang="zh-CN" altLang="en-US" smtClean="0">
                <a:latin typeface="Arial" pitchFamily="34" charset="0"/>
                <a:cs typeface="Arial" pitchFamily="34" charset="0"/>
              </a:rPr>
              <a:t>和 </a:t>
            </a:r>
            <a:r>
              <a:rPr lang="en-US" altLang="zh-CN" smtClean="0">
                <a:latin typeface="Arial" pitchFamily="34" charset="0"/>
                <a:cs typeface="Arial" pitchFamily="34" charset="0"/>
              </a:rPr>
              <a:t>netty4.1.x</a:t>
            </a:r>
          </a:p>
          <a:p>
            <a:pPr marL="342900" indent="-342900">
              <a:buAutoNum type="arabicParenR"/>
            </a:pPr>
            <a:r>
              <a:rPr lang="zh-CN" altLang="en-US" smtClean="0">
                <a:latin typeface="Arial" pitchFamily="34" charset="0"/>
                <a:cs typeface="Arial" pitchFamily="34" charset="0"/>
              </a:rPr>
              <a:t>在本套课程中，我们讲解 </a:t>
            </a:r>
            <a:r>
              <a:rPr lang="en-US" altLang="zh-CN" smtClean="0">
                <a:latin typeface="Arial" pitchFamily="34" charset="0"/>
                <a:cs typeface="Arial" pitchFamily="34" charset="0"/>
              </a:rPr>
              <a:t>Netty4.1.x </a:t>
            </a:r>
            <a:r>
              <a:rPr lang="zh-CN" altLang="en-US" smtClean="0">
                <a:latin typeface="Arial" pitchFamily="34" charset="0"/>
                <a:cs typeface="Arial" pitchFamily="34" charset="0"/>
              </a:rPr>
              <a:t>版本</a:t>
            </a:r>
            <a:endParaRPr lang="en-US" altLang="zh-CN" smtClean="0">
              <a:latin typeface="Arial" pitchFamily="34" charset="0"/>
              <a:cs typeface="Arial" pitchFamily="34" charset="0"/>
            </a:endParaRPr>
          </a:p>
          <a:p>
            <a:pPr marL="342900" indent="-342900">
              <a:buAutoNum type="arabicParenR"/>
            </a:pPr>
            <a:r>
              <a:rPr lang="en-US" altLang="zh-CN" smtClean="0">
                <a:latin typeface="Arial" pitchFamily="34" charset="0"/>
                <a:cs typeface="Arial" pitchFamily="34" charset="0"/>
              </a:rPr>
              <a:t>netty </a:t>
            </a:r>
            <a:r>
              <a:rPr lang="zh-CN" altLang="en-US" smtClean="0">
                <a:latin typeface="Arial" pitchFamily="34" charset="0"/>
                <a:cs typeface="Arial" pitchFamily="34" charset="0"/>
              </a:rPr>
              <a:t>下载地址： </a:t>
            </a:r>
            <a:r>
              <a:rPr lang="en-US" altLang="zh-CN">
                <a:latin typeface="Arial" pitchFamily="34" charset="0"/>
                <a:cs typeface="Arial" pitchFamily="34" charset="0"/>
                <a:hlinkClick r:id="rId3"/>
              </a:rPr>
              <a:t>https://bintray.com/netty/downloads/netty</a:t>
            </a:r>
            <a:r>
              <a:rPr lang="en-US" altLang="zh-CN" smtClean="0">
                <a:latin typeface="Arial" pitchFamily="34" charset="0"/>
                <a:cs typeface="Arial" pitchFamily="34" charset="0"/>
                <a:hlinkClick r:id="rId3"/>
              </a:rPr>
              <a:t>/</a:t>
            </a:r>
            <a:r>
              <a:rPr lang="en-US" altLang="zh-CN" smtClean="0">
                <a:latin typeface="Arial" pitchFamily="34" charset="0"/>
                <a:cs typeface="Arial" pitchFamily="34" charset="0"/>
              </a:rPr>
              <a:t> </a:t>
            </a:r>
            <a:r>
              <a:rPr lang="zh-CN" altLang="en-US" smtClean="0">
                <a:latin typeface="Arial" pitchFamily="34" charset="0"/>
                <a:cs typeface="Arial" pitchFamily="34" charset="0"/>
              </a:rPr>
              <a:t> </a:t>
            </a:r>
            <a:endParaRPr lang="en-US" altLang="zh-CN">
              <a:latin typeface="Arial" pitchFamily="34" charset="0"/>
              <a:cs typeface="Arial" pitchFamily="34" charset="0"/>
            </a:endParaRP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6929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extLst>
      <p:ext uri="{BB962C8B-B14F-4D97-AF65-F5344CB8AC3E}">
        <p14:creationId xmlns:p14="http://schemas.microsoft.com/office/powerpoint/2010/main" val="13497158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p>
          <a:p>
            <a:pPr marL="342900" indent="-342900">
              <a:buAutoNum type="arabicParenR"/>
            </a:pPr>
            <a:endParaRPr lang="en-US" altLang="zh-CN" smtClean="0"/>
          </a:p>
          <a:p>
            <a:pPr marL="342900" indent="-342900">
              <a:buFontTx/>
              <a:buAutoNum type="arabicParenR"/>
            </a:pPr>
            <a:r>
              <a:rPr lang="zh-CN" altLang="en-US">
                <a:latin typeface="Arial" pitchFamily="34" charset="0"/>
                <a:cs typeface="Arial" pitchFamily="34" charset="0"/>
              </a:rPr>
              <a:t>目</a:t>
            </a:r>
            <a:r>
              <a:rPr lang="zh-CN" altLang="en-US" smtClean="0">
                <a:latin typeface="Arial" pitchFamily="34" charset="0"/>
                <a:cs typeface="Arial" pitchFamily="34" charset="0"/>
              </a:rPr>
              <a:t>前存在的线程模型有：</a:t>
            </a:r>
            <a:r>
              <a:rPr lang="en-US" altLang="zh-CN" smtClean="0">
                <a:latin typeface="Arial" pitchFamily="34" charset="0"/>
                <a:cs typeface="Arial" pitchFamily="34" charset="0"/>
              </a:rPr>
              <a:t/>
            </a:r>
            <a:br>
              <a:rPr lang="en-US" altLang="zh-CN" smtClean="0">
                <a:latin typeface="Arial" pitchFamily="34" charset="0"/>
                <a:cs typeface="Arial" pitchFamily="34" charset="0"/>
              </a:rPr>
            </a:br>
            <a:r>
              <a:rPr lang="zh-CN" altLang="en-US" b="1" smtClean="0"/>
              <a:t>传</a:t>
            </a:r>
            <a:r>
              <a:rPr lang="zh-CN" altLang="en-US" b="1"/>
              <a:t>统阻塞 </a:t>
            </a:r>
            <a:r>
              <a:rPr lang="en-US" altLang="zh-CN" b="1"/>
              <a:t>I/O </a:t>
            </a:r>
            <a:r>
              <a:rPr lang="zh-CN" altLang="en-US" b="1"/>
              <a:t>服务模</a:t>
            </a:r>
            <a:r>
              <a:rPr lang="zh-CN" altLang="en-US" b="1" smtClean="0"/>
              <a:t>型</a:t>
            </a:r>
            <a:r>
              <a:rPr lang="en-US" altLang="zh-CN">
                <a:latin typeface="Arial" pitchFamily="34" charset="0"/>
                <a:cs typeface="Arial" pitchFamily="34" charset="0"/>
              </a:rPr>
              <a:t> </a:t>
            </a:r>
            <a:r>
              <a:rPr lang="en-US" altLang="zh-CN" smtClean="0">
                <a:latin typeface="Arial" pitchFamily="34" charset="0"/>
                <a:cs typeface="Arial" pitchFamily="34" charset="0"/>
              </a:rPr>
              <a:t/>
            </a:r>
            <a:br>
              <a:rPr lang="en-US" altLang="zh-CN" smtClean="0">
                <a:latin typeface="Arial" pitchFamily="34" charset="0"/>
                <a:cs typeface="Arial" pitchFamily="34" charset="0"/>
              </a:rPr>
            </a:br>
            <a:r>
              <a:rPr lang="en-US" altLang="zh-CN" b="1" smtClean="0"/>
              <a:t>Reactor </a:t>
            </a:r>
            <a:r>
              <a:rPr lang="zh-CN" altLang="en-US" b="1"/>
              <a:t>模</a:t>
            </a:r>
            <a:r>
              <a:rPr lang="zh-CN" altLang="en-US" b="1" smtClean="0"/>
              <a:t>式</a:t>
            </a: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r>
              <a:rPr lang="en-US" altLang="zh-CN" b="1" smtClean="0"/>
              <a:t/>
            </a:r>
            <a:br>
              <a:rPr lang="en-US" altLang="zh-CN" b="1" smtClean="0"/>
            </a:br>
            <a:endParaRPr lang="en-US" altLang="zh-CN" b="1" smtClean="0"/>
          </a:p>
          <a:p>
            <a:pPr marL="285750" indent="-285750" fontAlgn="base">
              <a:buFont typeface="Arial" pitchFamily="34" charset="0"/>
              <a:buChar char="•"/>
            </a:pPr>
            <a:r>
              <a:rPr lang="zh-CN" altLang="en-US"/>
              <a:t>单 </a:t>
            </a:r>
            <a:r>
              <a:rPr lang="en-US" altLang="zh-CN"/>
              <a:t>Reactor </a:t>
            </a:r>
            <a:r>
              <a:rPr lang="zh-CN" altLang="en-US"/>
              <a:t>单线程；</a:t>
            </a:r>
          </a:p>
          <a:p>
            <a:pPr marL="285750" indent="-285750" fontAlgn="base">
              <a:buFont typeface="Arial" pitchFamily="34" charset="0"/>
              <a:buChar char="•"/>
            </a:pPr>
            <a:r>
              <a:rPr lang="zh-CN" altLang="en-US" smtClean="0"/>
              <a:t>单 </a:t>
            </a:r>
            <a:r>
              <a:rPr lang="en-US" altLang="zh-CN"/>
              <a:t>Reactor </a:t>
            </a:r>
            <a:r>
              <a:rPr lang="zh-CN" altLang="en-US"/>
              <a:t>多线程；</a:t>
            </a:r>
          </a:p>
          <a:p>
            <a:pPr marL="285750" indent="-285750" fontAlgn="base">
              <a:buFont typeface="Arial"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en-US" altLang="zh-CN" smtClean="0"/>
          </a:p>
          <a:p>
            <a:pPr marL="342900" indent="-342900" fontAlgn="base">
              <a:buAutoNum type="arabicParenR" startAt="4"/>
            </a:pPr>
            <a:r>
              <a:rPr lang="en-US" altLang="zh-CN" smtClean="0"/>
              <a:t>Netty </a:t>
            </a:r>
            <a:r>
              <a:rPr lang="zh-CN" altLang="en-US" smtClean="0"/>
              <a:t>线程模式</a:t>
            </a:r>
            <a:r>
              <a:rPr lang="en-US" altLang="zh-CN" smtClean="0"/>
              <a:t>(</a:t>
            </a:r>
            <a:r>
              <a:rPr lang="en-US" altLang="zh-CN"/>
              <a:t>Netty </a:t>
            </a:r>
            <a:r>
              <a:rPr lang="zh-CN" altLang="en-US"/>
              <a:t>主要</a:t>
            </a:r>
            <a:r>
              <a:rPr lang="zh-CN" altLang="en-US" b="1"/>
              <a:t>基于主从 </a:t>
            </a:r>
            <a:r>
              <a:rPr lang="en-US" altLang="zh-CN" b="1" smtClean="0"/>
              <a:t>Reactor </a:t>
            </a:r>
            <a:r>
              <a:rPr lang="zh-CN" altLang="en-US" b="1"/>
              <a:t>多线程模</a:t>
            </a:r>
            <a:r>
              <a:rPr lang="zh-CN" altLang="en-US" b="1" smtClean="0"/>
              <a:t>型</a:t>
            </a:r>
            <a:r>
              <a:rPr lang="zh-CN" altLang="en-US" smtClean="0"/>
              <a:t>做</a:t>
            </a:r>
            <a:r>
              <a:rPr lang="zh-CN" altLang="en-US"/>
              <a:t>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a:t>Reactor</a:t>
            </a:r>
            <a:r>
              <a:rPr lang="en-US" altLang="zh-CN" smtClean="0"/>
              <a:t>)</a:t>
            </a:r>
          </a:p>
          <a:p>
            <a:pPr fontAlgn="base"/>
            <a:r>
              <a:rPr lang="en-US" altLang="zh-CN" smtClean="0"/>
              <a:t> </a:t>
            </a:r>
            <a:endParaRPr lang="zh-CN" altLang="en-US"/>
          </a:p>
          <a:p>
            <a:endParaRPr lang="zh-CN" altLang="en-US" b="1"/>
          </a:p>
        </p:txBody>
      </p:sp>
    </p:spTree>
    <p:extLst>
      <p:ext uri="{BB962C8B-B14F-4D97-AF65-F5344CB8AC3E}">
        <p14:creationId xmlns:p14="http://schemas.microsoft.com/office/powerpoint/2010/main" val="26965110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a:t>
            </a:r>
            <a:r>
              <a:rPr lang="en-US" altLang="zh-CN" sz="1600" smtClean="0"/>
              <a:t>,</a:t>
            </a:r>
            <a:br>
              <a:rPr lang="en-US" altLang="zh-CN" sz="1600" smtClean="0"/>
            </a:br>
            <a:r>
              <a:rPr lang="zh-CN" altLang="en-US" sz="1600" smtClean="0"/>
              <a:t>数据返回</a:t>
            </a: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a:t>
            </a:r>
            <a:r>
              <a:rPr lang="en-US" altLang="zh-CN" sz="1600" smtClean="0">
                <a:solidFill>
                  <a:prstClr val="black"/>
                </a:solidFill>
              </a:rPr>
              <a:t/>
            </a:r>
            <a:br>
              <a:rPr lang="en-US" altLang="zh-CN" sz="1600" smtClean="0">
                <a:solidFill>
                  <a:prstClr val="black"/>
                </a:solidFill>
              </a:rPr>
            </a:br>
            <a:r>
              <a:rPr lang="zh-CN" altLang="en-US" sz="1600" smtClean="0">
                <a:solidFill>
                  <a:prstClr val="black"/>
                </a:solidFill>
              </a:rPr>
              <a:t>会阻塞在</a:t>
            </a:r>
            <a:r>
              <a:rPr lang="en-US" altLang="zh-CN" sz="1600" smtClean="0">
                <a:solidFill>
                  <a:prstClr val="black"/>
                </a:solidFill>
              </a:rPr>
              <a:t>read </a:t>
            </a:r>
            <a:r>
              <a:rPr lang="zh-CN" altLang="en-US" sz="1600" smtClean="0">
                <a:solidFill>
                  <a:prstClr val="black"/>
                </a:solidFill>
              </a:rPr>
              <a:t>操作，造成线程资源浪费</a:t>
            </a:r>
            <a:endParaRPr lang="en-US" altLang="zh-CN" sz="1600" smtClean="0">
              <a:solidFill>
                <a:prstClr val="black"/>
              </a:solidFill>
            </a:endParaRPr>
          </a:p>
          <a:p>
            <a:pPr marL="342900" lvl="0" indent="-342900">
              <a:buFontTx/>
              <a:buAutoNum type="arabicParenR"/>
            </a:pPr>
            <a:endParaRPr lang="en-US" altLang="zh-CN" sz="1600">
              <a:solidFill>
                <a:prstClr val="black"/>
              </a:solidFill>
            </a:endParaRPr>
          </a:p>
          <a:p>
            <a:endParaRPr lang="en-US" altLang="zh-CN" sz="2000" b="1" smtClean="0">
              <a:solidFill>
                <a:srgbClr val="0070C0"/>
              </a:solidFill>
            </a:endParaRPr>
          </a:p>
          <a:p>
            <a:pPr marL="457200" indent="-457200">
              <a:buAutoNum type="arabicParenR"/>
            </a:pPr>
            <a:endParaRPr lang="en-US" altLang="zh-CN" sz="2000" b="1" smtClean="0">
              <a:solidFill>
                <a:srgbClr val="0070C0"/>
              </a:solidFill>
            </a:endParaRPr>
          </a:p>
          <a:p>
            <a:endParaRPr lang="zh-CN" altLang="en-US" b="1"/>
          </a:p>
        </p:txBody>
      </p:sp>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9038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r>
              <a:rPr lang="zh-CN" altLang="en-US"/>
              <a:t/>
            </a:r>
            <a:br>
              <a:rPr lang="zh-CN" altLang="en-US"/>
            </a:br>
            <a:endParaRPr lang="en-US" altLang="zh-CN" smtClean="0"/>
          </a:p>
          <a:p>
            <a:pPr marL="342900" indent="-342900" fontAlgn="base">
              <a:buAutoNum type="arabicParenR"/>
            </a:pPr>
            <a:r>
              <a:rPr lang="zh-CN" altLang="en-US" smtClean="0"/>
              <a:t>基</a:t>
            </a:r>
            <a:r>
              <a:rPr lang="zh-CN" altLang="en-US"/>
              <a:t>于 </a:t>
            </a:r>
            <a:r>
              <a:rPr lang="en-US" altLang="zh-CN"/>
              <a:t>I/O </a:t>
            </a:r>
            <a:r>
              <a:rPr lang="zh-CN" altLang="en-US"/>
              <a:t>复用模型：多个连接共用一个阻塞对象，应用程序只需要在一个阻塞对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r>
              <a:rPr lang="en-US" altLang="zh-CN" smtClean="0"/>
              <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endParaRPr lang="en-US" altLang="zh-CN" smtClean="0"/>
          </a:p>
          <a:p>
            <a:pPr marL="342900" indent="-342900" fontAlgn="base">
              <a:buAutoNum type="arabicParenR"/>
            </a:pPr>
            <a:r>
              <a:rPr lang="zh-CN" altLang="en-US" smtClean="0"/>
              <a:t>基</a:t>
            </a:r>
            <a:r>
              <a:rPr lang="zh-CN" altLang="en-US"/>
              <a:t>于线程池复用线程资源：不必再为每个连接创建线程，将连接完成后的业务处理任务分配给线程进行处理，一个线程可以处理多个连接的业务</a:t>
            </a:r>
            <a:r>
              <a:rPr lang="zh-CN" altLang="en-US" sz="2000"/>
              <a:t>。</a:t>
            </a:r>
          </a:p>
          <a:p>
            <a:endParaRPr lang="en-US" altLang="zh-CN" sz="2000" b="1" smtClean="0">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c4</a:t>
            </a:r>
            <a:endParaRPr lang="zh-CN" altLang="en-US"/>
          </a:p>
        </p:txBody>
      </p:sp>
    </p:spTree>
    <p:extLst>
      <p:ext uri="{BB962C8B-B14F-4D97-AF65-F5344CB8AC3E}">
        <p14:creationId xmlns:p14="http://schemas.microsoft.com/office/powerpoint/2010/main" val="7356241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en-US" altLang="zh-CN" sz="2000" b="1" smtClean="0">
              <a:solidFill>
                <a:srgbClr val="0070C0"/>
              </a:solidFill>
            </a:endParaRPr>
          </a:p>
          <a:p>
            <a:pPr fontAlgn="base"/>
            <a:endParaRPr lang="en-US" altLang="zh-CN" b="1"/>
          </a:p>
          <a:p>
            <a:pPr fontAlgn="base"/>
            <a:r>
              <a:rPr lang="zh-CN" altLang="en-US" smtClean="0"/>
              <a:t>说明</a:t>
            </a:r>
            <a:r>
              <a:rPr lang="en-US" altLang="zh-CN" smtClean="0"/>
              <a:t>:</a:t>
            </a:r>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6609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p>
          <a:p>
            <a:pPr fontAlgn="base"/>
            <a:endParaRPr lang="en-US" altLang="zh-CN" smtClean="0"/>
          </a:p>
        </p:txBody>
      </p:sp>
    </p:spTree>
    <p:extLst>
      <p:ext uri="{BB962C8B-B14F-4D97-AF65-F5344CB8AC3E}">
        <p14:creationId xmlns:p14="http://schemas.microsoft.com/office/powerpoint/2010/main" val="416424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477" y="131862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9818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p>
          <a:p>
            <a:pPr fontAlgn="base"/>
            <a:endParaRPr lang="en-US" altLang="zh-CN" smtClean="0"/>
          </a:p>
        </p:txBody>
      </p:sp>
    </p:spTree>
    <p:extLst>
      <p:ext uri="{BB962C8B-B14F-4D97-AF65-F5344CB8AC3E}">
        <p14:creationId xmlns:p14="http://schemas.microsoft.com/office/powerpoint/2010/main" val="37454046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04847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extLst>
      <p:ext uri="{BB962C8B-B14F-4D97-AF65-F5344CB8AC3E}">
        <p14:creationId xmlns:p14="http://schemas.microsoft.com/office/powerpoint/2010/main" val="4323438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extLst>
      <p:ext uri="{BB962C8B-B14F-4D97-AF65-F5344CB8AC3E}">
        <p14:creationId xmlns:p14="http://schemas.microsoft.com/office/powerpoint/2010/main" val="37080886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r>
              <a:rPr lang="en-US" altLang="zh-CN" sz="1400" smtClean="0"/>
              <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r>
              <a:rPr lang="en-US" altLang="zh-CN" sz="1400" smtClean="0"/>
              <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p>
          <a:p>
            <a:pPr fontAlgn="base"/>
            <a:endParaRPr lang="en-US" altLang="zh-CN" smtClean="0"/>
          </a:p>
          <a:p>
            <a:pPr fontAlgn="base"/>
            <a:endParaRPr lang="en-US" altLang="zh-CN" b="1" smtClean="0"/>
          </a:p>
          <a:p>
            <a:pPr fontAlgn="base"/>
            <a:endParaRPr lang="en-US" altLang="zh-CN" smtClean="0"/>
          </a:p>
        </p:txBody>
      </p:sp>
      <p:pic>
        <p:nvPicPr>
          <p:cNvPr id="184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78500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p>
        </p:txBody>
      </p:sp>
    </p:spTree>
    <p:extLst>
      <p:ext uri="{BB962C8B-B14F-4D97-AF65-F5344CB8AC3E}">
        <p14:creationId xmlns:p14="http://schemas.microsoft.com/office/powerpoint/2010/main" val="83897882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extLst>
      <p:ext uri="{BB962C8B-B14F-4D97-AF65-F5344CB8AC3E}">
        <p14:creationId xmlns:p14="http://schemas.microsoft.com/office/powerpoint/2010/main" val="8953582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21761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r>
              <a:rPr lang="zh-CN" altLang="en-US"/>
              <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extLst>
      <p:ext uri="{BB962C8B-B14F-4D97-AF65-F5344CB8AC3E}">
        <p14:creationId xmlns:p14="http://schemas.microsoft.com/office/powerpoint/2010/main" val="4698530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r>
              <a:rPr lang="zh-CN" altLang="en-US" smtClean="0"/>
              <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r>
              <a:rPr lang="zh-CN" altLang="en-US"/>
              <a:t/>
            </a:r>
            <a:br>
              <a:rPr lang="zh-CN" altLang="en-US"/>
            </a:br>
            <a:r>
              <a:rPr lang="en-US" altLang="zh-CN" sz="2000" b="1">
                <a:solidFill>
                  <a:srgbClr val="0070C0"/>
                </a:solidFill>
              </a:rPr>
              <a:t>Reactor </a:t>
            </a:r>
            <a:r>
              <a:rPr lang="zh-CN" altLang="en-US" sz="2000" b="1">
                <a:solidFill>
                  <a:srgbClr val="0070C0"/>
                </a:solidFill>
              </a:rPr>
              <a:t>模式具有如下的优点：</a:t>
            </a:r>
            <a:r>
              <a:rPr lang="zh-CN" altLang="en-US"/>
              <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107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p>
          <a:p>
            <a:endParaRPr lang="en-US" altLang="zh-CN">
              <a:solidFill>
                <a:srgbClr val="000000"/>
              </a:solidFill>
            </a:endParaRPr>
          </a:p>
          <a:p>
            <a:r>
              <a:rPr lang="zh-CN" altLang="en-US" smtClean="0"/>
              <a:t>网址</a:t>
            </a:r>
            <a:r>
              <a:rPr lang="en-US" altLang="zh-CN"/>
              <a:t>: </a:t>
            </a:r>
            <a:r>
              <a:rPr lang="en-US" altLang="zh-CN">
                <a:hlinkClick r:id="rId3"/>
              </a:rPr>
              <a:t>https://</a:t>
            </a:r>
            <a:r>
              <a:rPr lang="en-US" altLang="zh-CN" smtClean="0">
                <a:hlinkClick r:id="rId3"/>
              </a:rPr>
              <a:t>netty.io/wiki/related-projects.html</a:t>
            </a:r>
            <a:r>
              <a:rPr lang="en-US" altLang="zh-CN" smtClean="0"/>
              <a:t> </a:t>
            </a:r>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7360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p>
          <a:p>
            <a:pPr fontAlgn="base"/>
            <a:endParaRPr lang="en-US" altLang="zh-CN"/>
          </a:p>
          <a:p>
            <a:pPr fontAlgn="base"/>
            <a:endParaRPr lang="en-US" altLang="zh-CN"/>
          </a:p>
          <a:p>
            <a:pPr fontAlgn="base"/>
            <a:r>
              <a:rPr lang="zh-CN" altLang="en-US"/>
              <a:t/>
            </a:r>
            <a:br>
              <a:rPr lang="zh-CN" altLang="en-US"/>
            </a:br>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3860750701"/>
              </p:ext>
            </p:extLst>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4" imgW="2644200" imgH="711360" progId="Package">
                  <p:embed/>
                </p:oleObj>
              </mc:Choice>
              <mc:Fallback>
                <p:oleObj name="包装程序外壳对象" showAsIcon="1" r:id="rId4" imgW="2644200" imgH="711360" progId="Package">
                  <p:embed/>
                  <p:pic>
                    <p:nvPicPr>
                      <p:cNvPr id="0" name=""/>
                      <p:cNvPicPr/>
                      <p:nvPr/>
                    </p:nvPicPr>
                    <p:blipFill>
                      <a:blip r:embed="rId5"/>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extLst>
      <p:ext uri="{BB962C8B-B14F-4D97-AF65-F5344CB8AC3E}">
        <p14:creationId xmlns:p14="http://schemas.microsoft.com/office/powerpoint/2010/main" val="5839726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p>
          <a:p>
            <a:pPr fontAlgn="base"/>
            <a:endParaRPr lang="en-US" altLang="zh-CN"/>
          </a:p>
          <a:p>
            <a:pPr fontAlgn="base"/>
            <a:endParaRPr lang="en-US" altLang="zh-CN"/>
          </a:p>
          <a:p>
            <a:pPr fontAlgn="base"/>
            <a:r>
              <a:rPr lang="zh-CN" altLang="en-US"/>
              <a:t/>
            </a:r>
            <a:br>
              <a:rPr lang="zh-CN" altLang="en-US"/>
            </a:br>
            <a:endParaRPr lang="en-US" altLang="zh-CN"/>
          </a:p>
        </p:txBody>
      </p:sp>
      <p:pic>
        <p:nvPicPr>
          <p:cNvPr id="187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9560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r>
              <a:rPr lang="zh-CN" altLang="en-US"/>
              <a:t/>
            </a:r>
            <a:br>
              <a:rPr lang="zh-CN" altLang="en-US"/>
            </a:br>
            <a:endParaRPr lang="en-US" altLang="zh-CN"/>
          </a:p>
        </p:txBody>
      </p:sp>
      <p:pic>
        <p:nvPicPr>
          <p:cNvPr id="243714" name="Picture 2" descr="C:\Users\Administrator\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p>
          <a:p>
            <a:pPr marL="342900" indent="-342900">
              <a:buAutoNum type="arabicPeriod"/>
            </a:pPr>
            <a:r>
              <a:rPr lang="zh-CN" altLang="en-US" sz="1400"/>
              <a:t>处</a:t>
            </a:r>
            <a:r>
              <a:rPr lang="zh-CN" altLang="en-US" sz="1400" smtClean="0"/>
              <a:t>理任务队列的任务 ， 即 </a:t>
            </a:r>
            <a:r>
              <a:rPr lang="en-US" altLang="zh-CN" sz="1400" smtClean="0"/>
              <a:t>runAllTasks</a:t>
            </a:r>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extLst>
      <p:ext uri="{BB962C8B-B14F-4D97-AF65-F5344CB8AC3E}">
        <p14:creationId xmlns:p14="http://schemas.microsoft.com/office/powerpoint/2010/main" val="42464004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extLst>
              <p:ext uri="{D42A27DB-BD31-4B8C-83A1-F6EECF244321}">
                <p14:modId xmlns:p14="http://schemas.microsoft.com/office/powerpoint/2010/main" val="3517121877"/>
              </p:ext>
            </p:extLst>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4" imgW="1411200" imgH="711360" progId="Package">
                  <p:embed/>
                </p:oleObj>
              </mc:Choice>
              <mc:Fallback>
                <p:oleObj name="包装程序外壳对象" showAsIcon="1" r:id="rId4" imgW="1411200" imgH="711360" progId="Package">
                  <p:embed/>
                  <p:pic>
                    <p:nvPicPr>
                      <p:cNvPr id="0" name=""/>
                      <p:cNvPicPr/>
                      <p:nvPr/>
                    </p:nvPicPr>
                    <p:blipFill>
                      <a:blip r:embed="rId5"/>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51007416"/>
              </p:ext>
            </p:extLst>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6" imgW="2682360" imgH="711360" progId="Package">
                  <p:embed/>
                </p:oleObj>
              </mc:Choice>
              <mc:Fallback>
                <p:oleObj name="包装程序外壳对象" showAsIcon="1" r:id="rId6" imgW="2682360" imgH="711360" progId="Package">
                  <p:embed/>
                  <p:pic>
                    <p:nvPicPr>
                      <p:cNvPr id="0" name=""/>
                      <p:cNvPicPr/>
                      <p:nvPr/>
                    </p:nvPicPr>
                    <p:blipFill>
                      <a:blip r:embed="rId7"/>
                      <a:stretch>
                        <a:fillRect/>
                      </a:stretch>
                    </p:blipFill>
                    <p:spPr>
                      <a:xfrm>
                        <a:off x="2214315" y="4392463"/>
                        <a:ext cx="2682875" cy="711200"/>
                      </a:xfrm>
                      <a:prstGeom prst="rect">
                        <a:avLst/>
                      </a:prstGeom>
                    </p:spPr>
                  </p:pic>
                </p:oleObj>
              </mc:Fallback>
            </mc:AlternateContent>
          </a:graphicData>
        </a:graphic>
      </p:graphicFrame>
    </p:spTree>
    <p:extLst>
      <p:ext uri="{BB962C8B-B14F-4D97-AF65-F5344CB8AC3E}">
        <p14:creationId xmlns:p14="http://schemas.microsoft.com/office/powerpoint/2010/main" val="5264466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itchFamily="34" charset="0"/>
                <a:cs typeface="Arial" pitchFamily="34" charset="0"/>
              </a:rPr>
              <a:t>用</a:t>
            </a:r>
            <a:r>
              <a:rPr lang="zh-CN" altLang="en-US">
                <a:latin typeface="Arial" pitchFamily="34" charset="0"/>
                <a:cs typeface="Arial" pitchFamily="34" charset="0"/>
              </a:rPr>
              <a:t>户程序自定义的普通任</a:t>
            </a:r>
            <a:r>
              <a:rPr lang="zh-CN" altLang="en-US" smtClean="0">
                <a:latin typeface="Arial" pitchFamily="34" charset="0"/>
                <a:cs typeface="Arial" pitchFamily="34" charset="0"/>
              </a:rPr>
              <a:t>务 </a:t>
            </a:r>
            <a:r>
              <a:rPr lang="en-US" altLang="zh-CN" smtClean="0">
                <a:latin typeface="Arial" pitchFamily="34" charset="0"/>
                <a:cs typeface="Arial" pitchFamily="34" charset="0"/>
              </a:rPr>
              <a:t>[</a:t>
            </a:r>
            <a:r>
              <a:rPr lang="zh-CN" altLang="en-US" sz="1400" smtClean="0">
                <a:latin typeface="Arial" pitchFamily="34" charset="0"/>
                <a:cs typeface="Arial" pitchFamily="34" charset="0"/>
              </a:rPr>
              <a:t>举例说明</a:t>
            </a:r>
            <a:r>
              <a:rPr lang="en-US" altLang="zh-CN" smtClean="0">
                <a:latin typeface="Arial" pitchFamily="34" charset="0"/>
                <a:cs typeface="Arial" pitchFamily="34" charset="0"/>
              </a:rPr>
              <a:t>]</a:t>
            </a:r>
          </a:p>
          <a:p>
            <a:pPr marL="342900" indent="-342900" fontAlgn="base">
              <a:buAutoNum type="arabicParenR"/>
            </a:pPr>
            <a:endParaRPr lang="en-US" altLang="zh-CN">
              <a:latin typeface="Arial" pitchFamily="34" charset="0"/>
              <a:cs typeface="Arial" pitchFamily="34" charset="0"/>
            </a:endParaRPr>
          </a:p>
          <a:p>
            <a:pPr marL="342900" indent="-342900" fontAlgn="base">
              <a:buFontTx/>
              <a:buAutoNum type="arabicParenR"/>
            </a:pPr>
            <a:r>
              <a:rPr lang="zh-CN" altLang="en-US">
                <a:latin typeface="Arial" pitchFamily="34" charset="0"/>
                <a:cs typeface="Arial" pitchFamily="34" charset="0"/>
              </a:rPr>
              <a:t>用户自定义定时任</a:t>
            </a:r>
            <a:r>
              <a:rPr lang="zh-CN" altLang="en-US" smtClean="0">
                <a:latin typeface="Arial" pitchFamily="34" charset="0"/>
                <a:cs typeface="Arial" pitchFamily="34" charset="0"/>
              </a:rPr>
              <a:t>务</a:t>
            </a:r>
            <a:r>
              <a:rPr lang="en-US" altLang="zh-CN" smtClean="0">
                <a:latin typeface="Arial" pitchFamily="34" charset="0"/>
                <a:cs typeface="Arial" pitchFamily="34" charset="0"/>
              </a:rPr>
              <a:t/>
            </a:r>
            <a:br>
              <a:rPr lang="en-US" altLang="zh-CN" smtClean="0">
                <a:latin typeface="Arial" pitchFamily="34" charset="0"/>
                <a:cs typeface="Arial" pitchFamily="34" charset="0"/>
              </a:rPr>
            </a:br>
            <a:endParaRPr lang="en-US" altLang="zh-CN" smtClean="0">
              <a:latin typeface="Arial" pitchFamily="34" charset="0"/>
              <a:cs typeface="Arial" pitchFamily="34" charset="0"/>
            </a:endParaRPr>
          </a:p>
          <a:p>
            <a:pPr marL="342900" indent="-342900" fontAlgn="base">
              <a:buAutoNum type="arabicParenR"/>
            </a:pPr>
            <a:r>
              <a:rPr lang="zh-CN" altLang="en-US" smtClean="0">
                <a:latin typeface="Arial" pitchFamily="34" charset="0"/>
                <a:cs typeface="Arial" pitchFamily="34" charset="0"/>
              </a:rPr>
              <a:t>非</a:t>
            </a:r>
            <a:r>
              <a:rPr lang="zh-CN" altLang="en-US">
                <a:latin typeface="Arial" pitchFamily="34" charset="0"/>
                <a:cs typeface="Arial" pitchFamily="34" charset="0"/>
              </a:rPr>
              <a:t>当前 </a:t>
            </a:r>
            <a:r>
              <a:rPr lang="en-US" altLang="zh-CN">
                <a:latin typeface="Arial" pitchFamily="34" charset="0"/>
                <a:cs typeface="Arial" pitchFamily="34" charset="0"/>
              </a:rPr>
              <a:t>Reactor </a:t>
            </a:r>
            <a:r>
              <a:rPr lang="zh-CN" altLang="en-US">
                <a:latin typeface="Arial" pitchFamily="34" charset="0"/>
                <a:cs typeface="Arial" pitchFamily="34" charset="0"/>
              </a:rPr>
              <a:t>线程调用 </a:t>
            </a:r>
            <a:r>
              <a:rPr lang="en-US" altLang="zh-CN">
                <a:latin typeface="Arial" pitchFamily="34" charset="0"/>
                <a:cs typeface="Arial" pitchFamily="34" charset="0"/>
              </a:rPr>
              <a:t>Channel </a:t>
            </a:r>
            <a:r>
              <a:rPr lang="zh-CN" altLang="en-US">
                <a:latin typeface="Arial" pitchFamily="34" charset="0"/>
                <a:cs typeface="Arial" pitchFamily="34" charset="0"/>
              </a:rPr>
              <a:t>的各种方</a:t>
            </a:r>
            <a:r>
              <a:rPr lang="zh-CN" altLang="en-US" smtClean="0">
                <a:latin typeface="Arial" pitchFamily="34" charset="0"/>
                <a:cs typeface="Arial" pitchFamily="34" charset="0"/>
              </a:rPr>
              <a:t>法</a:t>
            </a:r>
            <a:r>
              <a:rPr lang="en-US" altLang="zh-CN" smtClean="0">
                <a:latin typeface="Arial" pitchFamily="34" charset="0"/>
                <a:cs typeface="Arial" pitchFamily="34" charset="0"/>
              </a:rPr>
              <a:t/>
            </a:r>
            <a:br>
              <a:rPr lang="en-US" altLang="zh-CN" smtClean="0">
                <a:latin typeface="Arial" pitchFamily="34" charset="0"/>
                <a:cs typeface="Arial" pitchFamily="34" charset="0"/>
              </a:rPr>
            </a:br>
            <a:r>
              <a:rPr lang="en-US" altLang="zh-CN">
                <a:latin typeface="Arial" pitchFamily="34" charset="0"/>
                <a:cs typeface="Arial" pitchFamily="34" charset="0"/>
              </a:rPr>
              <a:t/>
            </a:r>
            <a:br>
              <a:rPr lang="en-US" altLang="zh-CN">
                <a:latin typeface="Arial" pitchFamily="34" charset="0"/>
                <a:cs typeface="Arial"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r>
              <a:rPr lang="en-US" altLang="zh-CN" smtClean="0"/>
              <a:t/>
            </a:r>
            <a:br>
              <a:rPr lang="en-US" altLang="zh-CN" smtClean="0"/>
            </a:br>
            <a:endParaRPr lang="en-US" altLang="zh-CN" smtClean="0">
              <a:latin typeface="Arial" pitchFamily="34" charset="0"/>
              <a:cs typeface="Arial" pitchFamily="34" charset="0"/>
            </a:endParaRPr>
          </a:p>
          <a:p>
            <a:pPr marL="342900" indent="-342900" fontAlgn="base">
              <a:buAutoNum type="arabicParenR"/>
            </a:pPr>
            <a:endParaRPr lang="en-US" altLang="zh-CN">
              <a:latin typeface="Arial" pitchFamily="34" charset="0"/>
              <a:cs typeface="Arial" pitchFamily="34" charset="0"/>
            </a:endParaRPr>
          </a:p>
          <a:p>
            <a:pPr fontAlgn="base"/>
            <a:r>
              <a:rPr lang="zh-CN" altLang="en-US"/>
              <a:t/>
            </a:r>
            <a:br>
              <a:rPr lang="zh-CN" altLang="en-US"/>
            </a:br>
            <a:endParaRPr lang="en-US" altLang="zh-CN"/>
          </a:p>
        </p:txBody>
      </p:sp>
    </p:spTree>
    <p:extLst>
      <p:ext uri="{BB962C8B-B14F-4D97-AF65-F5344CB8AC3E}">
        <p14:creationId xmlns:p14="http://schemas.microsoft.com/office/powerpoint/2010/main" val="21889998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itchFamily="34" charset="0"/>
              <a:buChar char="•"/>
            </a:pPr>
            <a:r>
              <a:rPr lang="en-US" altLang="zh-CN" smtClean="0"/>
              <a:t>      NioEventLoopGroup </a:t>
            </a:r>
            <a:r>
              <a:rPr lang="zh-CN" altLang="en-US"/>
              <a:t>下包含多个 </a:t>
            </a:r>
            <a:r>
              <a:rPr lang="en-US" altLang="zh-CN"/>
              <a:t>NioEventLoop</a:t>
            </a:r>
          </a:p>
          <a:p>
            <a:pPr marL="285750" indent="-285750" fontAlgn="base">
              <a:buFont typeface="Arial"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p>
          <a:p>
            <a:pPr marL="285750" indent="-285750" fontAlgn="base">
              <a:buFont typeface="Arial"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p>
          <a:p>
            <a:pPr marL="285750" indent="-285750" fontAlgn="base">
              <a:buFont typeface="Arial"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p>
          <a:p>
            <a:pPr marL="285750" indent="-285750" fontAlgn="base">
              <a:buFont typeface="Arial" pitchFamily="34" charset="0"/>
              <a:buChar char="•"/>
            </a:pPr>
            <a:r>
              <a:rPr lang="zh-CN" altLang="en-US"/>
              <a:t> 每个 </a:t>
            </a:r>
            <a:r>
              <a:rPr lang="en-US" altLang="zh-CN"/>
              <a:t>NioChannel </a:t>
            </a:r>
            <a:r>
              <a:rPr lang="zh-CN" altLang="en-US"/>
              <a:t>都绑定有一个自己的 </a:t>
            </a:r>
            <a:r>
              <a:rPr lang="en-US" altLang="zh-CN"/>
              <a:t>ChannelPipeline</a:t>
            </a:r>
          </a:p>
          <a:p>
            <a:pPr fontAlgn="base"/>
            <a:r>
              <a:rPr lang="zh-CN" altLang="en-US"/>
              <a:t/>
            </a:r>
            <a:br>
              <a:rPr lang="zh-CN" altLang="en-US"/>
            </a:br>
            <a:endParaRPr lang="en-US" altLang="zh-CN"/>
          </a:p>
        </p:txBody>
      </p:sp>
    </p:spTree>
    <p:extLst>
      <p:ext uri="{BB962C8B-B14F-4D97-AF65-F5344CB8AC3E}">
        <p14:creationId xmlns:p14="http://schemas.microsoft.com/office/powerpoint/2010/main" val="40829596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p>
          <a:p>
            <a:pPr fontAlgn="base"/>
            <a:r>
              <a:rPr lang="zh-CN" altLang="en-US"/>
              <a:t/>
            </a:r>
            <a:br>
              <a:rPr lang="zh-CN" altLang="en-US"/>
            </a:br>
            <a:endParaRPr lang="en-US" altLang="zh-CN"/>
          </a:p>
        </p:txBody>
      </p:sp>
    </p:spTree>
    <p:extLst>
      <p:ext uri="{BB962C8B-B14F-4D97-AF65-F5344CB8AC3E}">
        <p14:creationId xmlns:p14="http://schemas.microsoft.com/office/powerpoint/2010/main" val="38535801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r>
              <a:rPr lang="zh-CN" altLang="en-US"/>
              <a:t/>
            </a:r>
            <a:br>
              <a:rPr lang="zh-CN" altLang="en-US"/>
            </a:br>
            <a:endParaRPr lang="en-US" altLang="zh-CN"/>
          </a:p>
        </p:txBody>
      </p:sp>
    </p:spTree>
    <p:extLst>
      <p:ext uri="{BB962C8B-B14F-4D97-AF65-F5344CB8AC3E}">
        <p14:creationId xmlns:p14="http://schemas.microsoft.com/office/powerpoint/2010/main" val="17157513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r>
              <a:rPr lang="zh-CN" altLang="en-US"/>
              <a:t/>
            </a:r>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p>
        </p:txBody>
      </p:sp>
      <p:graphicFrame>
        <p:nvGraphicFramePr>
          <p:cNvPr id="4" name="对象 3"/>
          <p:cNvGraphicFramePr>
            <a:graphicFrameLocks noChangeAspect="1"/>
          </p:cNvGraphicFramePr>
          <p:nvPr>
            <p:extLst>
              <p:ext uri="{D42A27DB-BD31-4B8C-83A1-F6EECF244321}">
                <p14:modId xmlns:p14="http://schemas.microsoft.com/office/powerpoint/2010/main" val="2941259091"/>
              </p:ext>
            </p:extLst>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5" imgW="1665360" imgH="711360" progId="Package">
                  <p:embed/>
                </p:oleObj>
              </mc:Choice>
              <mc:Fallback>
                <p:oleObj name="包装程序外壳对象" showAsIcon="1" r:id="rId5" imgW="1665360" imgH="711360" progId="Package">
                  <p:embed/>
                  <p:pic>
                    <p:nvPicPr>
                      <p:cNvPr id="0" name=""/>
                      <p:cNvPicPr/>
                      <p:nvPr/>
                    </p:nvPicPr>
                    <p:blipFill>
                      <a:blip r:embed="rId6"/>
                      <a:stretch>
                        <a:fillRect/>
                      </a:stretch>
                    </p:blipFill>
                    <p:spPr>
                      <a:xfrm>
                        <a:off x="6715555" y="3434567"/>
                        <a:ext cx="1665287" cy="711200"/>
                      </a:xfrm>
                      <a:prstGeom prst="rect">
                        <a:avLst/>
                      </a:prstGeom>
                    </p:spPr>
                  </p:pic>
                </p:oleObj>
              </mc:Fallback>
            </mc:AlternateContent>
          </a:graphicData>
        </a:graphic>
      </p:graphicFrame>
    </p:spTree>
    <p:extLst>
      <p:ext uri="{BB962C8B-B14F-4D97-AF65-F5344CB8AC3E}">
        <p14:creationId xmlns:p14="http://schemas.microsoft.com/office/powerpoint/2010/main" val="34031975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p>
          <a:p>
            <a:endParaRPr lang="en-US" altLang="zh-CN" smtClean="0"/>
          </a:p>
          <a:p>
            <a:pPr marL="285750" indent="-285750">
              <a:buFont typeface="Arial" pitchFamily="34" charset="0"/>
              <a:buChar char="•"/>
            </a:pPr>
            <a:r>
              <a:rPr lang="zh-CN" altLang="en-US"/>
              <a:t>通过 </a:t>
            </a:r>
            <a:r>
              <a:rPr lang="en-US" altLang="zh-CN"/>
              <a:t>isDone </a:t>
            </a:r>
            <a:r>
              <a:rPr lang="zh-CN" altLang="en-US"/>
              <a:t>方法来判断当前操作是否完成；</a:t>
            </a:r>
          </a:p>
          <a:p>
            <a:pPr marL="285750" indent="-285750">
              <a:buFont typeface="Arial" pitchFamily="34" charset="0"/>
              <a:buChar char="•"/>
            </a:pPr>
            <a:r>
              <a:rPr lang="zh-CN" altLang="en-US" smtClean="0"/>
              <a:t>通</a:t>
            </a:r>
            <a:r>
              <a:rPr lang="zh-CN" altLang="en-US"/>
              <a:t>过 </a:t>
            </a:r>
            <a:r>
              <a:rPr lang="en-US" altLang="zh-CN"/>
              <a:t>isSuccess </a:t>
            </a:r>
            <a:r>
              <a:rPr lang="zh-CN" altLang="en-US"/>
              <a:t>方法来判断已完成的当前操作是否成功；</a:t>
            </a:r>
          </a:p>
          <a:p>
            <a:pPr marL="285750" indent="-285750">
              <a:buFont typeface="Arial" pitchFamily="34" charset="0"/>
              <a:buChar char="•"/>
            </a:pPr>
            <a:r>
              <a:rPr lang="zh-CN" altLang="en-US" smtClean="0"/>
              <a:t>通</a:t>
            </a:r>
            <a:r>
              <a:rPr lang="zh-CN" altLang="en-US"/>
              <a:t>过 </a:t>
            </a:r>
            <a:r>
              <a:rPr lang="en-US" altLang="zh-CN"/>
              <a:t>getCause </a:t>
            </a:r>
            <a:r>
              <a:rPr lang="zh-CN" altLang="en-US"/>
              <a:t>方法来获取已完成的当前操作失败的原因；</a:t>
            </a:r>
          </a:p>
          <a:p>
            <a:pPr marL="285750" indent="-285750">
              <a:buFont typeface="Arial" pitchFamily="34" charset="0"/>
              <a:buChar char="•"/>
            </a:pPr>
            <a:r>
              <a:rPr lang="zh-CN" altLang="en-US" smtClean="0"/>
              <a:t>通</a:t>
            </a:r>
            <a:r>
              <a:rPr lang="zh-CN" altLang="en-US"/>
              <a:t>过 </a:t>
            </a:r>
            <a:r>
              <a:rPr lang="en-US" altLang="zh-CN"/>
              <a:t>isCancelled </a:t>
            </a:r>
            <a:r>
              <a:rPr lang="zh-CN" altLang="en-US"/>
              <a:t>方法来判断已完成的当前操作是否被取消；</a:t>
            </a:r>
          </a:p>
          <a:p>
            <a:pPr marL="285750" indent="-285750">
              <a:buFont typeface="Arial"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p>
          <a:p>
            <a:endParaRPr lang="en-US" altLang="zh-CN" smtClean="0"/>
          </a:p>
        </p:txBody>
      </p:sp>
    </p:spTree>
    <p:extLst>
      <p:ext uri="{BB962C8B-B14F-4D97-AF65-F5344CB8AC3E}">
        <p14:creationId xmlns:p14="http://schemas.microsoft.com/office/powerpoint/2010/main" val="2091757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12483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p>
          <a:p>
            <a:r>
              <a:rPr lang="en-US" altLang="zh-CN"/>
              <a:t>       if(future.isSuccess()) {</a:t>
            </a:r>
          </a:p>
          <a:p>
            <a:r>
              <a:rPr lang="en-US" altLang="zh-CN"/>
              <a:t>           System.out.println(newDate() + ": </a:t>
            </a:r>
            <a:r>
              <a:rPr lang="zh-CN" altLang="en-US"/>
              <a:t>端口</a:t>
            </a:r>
            <a:r>
              <a:rPr lang="en-US" altLang="zh-CN"/>
              <a:t>["+ port + "]</a:t>
            </a:r>
            <a:r>
              <a:rPr lang="zh-CN" altLang="en-US"/>
              <a:t>绑定成功</a:t>
            </a:r>
            <a:r>
              <a:rPr lang="en-US" altLang="zh-CN"/>
              <a:t>!");</a:t>
            </a:r>
          </a:p>
          <a:p>
            <a:r>
              <a:rPr lang="en-US" altLang="zh-CN"/>
              <a:t>       } else{</a:t>
            </a:r>
          </a:p>
          <a:p>
            <a:r>
              <a:rPr lang="en-US" altLang="zh-CN"/>
              <a:t>           System.err.println("</a:t>
            </a:r>
            <a:r>
              <a:rPr lang="zh-CN" altLang="en-US"/>
              <a:t>端口</a:t>
            </a:r>
            <a:r>
              <a:rPr lang="en-US" altLang="zh-CN"/>
              <a:t>["+ port + "]</a:t>
            </a:r>
            <a:r>
              <a:rPr lang="zh-CN" altLang="en-US"/>
              <a:t>绑定失败</a:t>
            </a:r>
            <a:r>
              <a:rPr lang="en-US" altLang="zh-CN"/>
              <a:t>!");</a:t>
            </a:r>
          </a:p>
          <a:p>
            <a:r>
              <a:rPr lang="en-US" altLang="zh-CN"/>
              <a:t>       }</a:t>
            </a:r>
          </a:p>
          <a:p>
            <a:r>
              <a:rPr lang="en-US" altLang="zh-CN"/>
              <a:t>   </a:t>
            </a:r>
            <a:r>
              <a:rPr lang="en-US" altLang="zh-CN" smtClean="0"/>
              <a:t>});</a:t>
            </a:r>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extLst>
      <p:ext uri="{BB962C8B-B14F-4D97-AF65-F5344CB8AC3E}">
        <p14:creationId xmlns:p14="http://schemas.microsoft.com/office/powerpoint/2010/main" val="6001085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363704738"/>
              </p:ext>
            </p:extLst>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5" imgW="699120" imgH="711360" progId="Package">
                  <p:embed/>
                </p:oleObj>
              </mc:Choice>
              <mc:Fallback>
                <p:oleObj name="包装程序外壳对象" showAsIcon="1" r:id="rId5" imgW="699120" imgH="711360" progId="Package">
                  <p:embed/>
                  <p:pic>
                    <p:nvPicPr>
                      <p:cNvPr id="0" name=""/>
                      <p:cNvPicPr/>
                      <p:nvPr/>
                    </p:nvPicPr>
                    <p:blipFill>
                      <a:blip r:embed="rId6"/>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50971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extLst>
      <p:ext uri="{BB962C8B-B14F-4D97-AF65-F5344CB8AC3E}">
        <p14:creationId xmlns:p14="http://schemas.microsoft.com/office/powerpoint/2010/main" val="12382571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Bootstrap</a:t>
            </a:r>
            <a:r>
              <a:rPr lang="zh-CN" altLang="en-US" sz="2200" b="1"/>
              <a:t>、</a:t>
            </a:r>
            <a:r>
              <a:rPr lang="en-US" altLang="zh-CN" sz="2200" b="1"/>
              <a:t>ServerBootstrap</a:t>
            </a:r>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p>
          <a:p>
            <a:pPr marL="285750" indent="-285750">
              <a:buFont typeface="Arial"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p>
          <a:p>
            <a:pPr marL="285750" indent="-285750">
              <a:buFont typeface="Arial"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p>
          <a:p>
            <a:pPr marL="285750" indent="-285750">
              <a:buFont typeface="Arial"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p>
          <a:p>
            <a:pPr marL="285750" indent="-285750">
              <a:buFont typeface="Arial"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p>
          <a:p>
            <a:pPr marL="285750" indent="-285750">
              <a:buFont typeface="Arial"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p>
          <a:p>
            <a:pPr marL="285750" indent="-285750">
              <a:buFont typeface="Arial"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extLst>
      <p:ext uri="{BB962C8B-B14F-4D97-AF65-F5344CB8AC3E}">
        <p14:creationId xmlns:p14="http://schemas.microsoft.com/office/powerpoint/2010/main" val="17737764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Future</a:t>
            </a:r>
            <a:r>
              <a:rPr lang="zh-CN" altLang="en-US" sz="2200" b="1"/>
              <a:t>、</a:t>
            </a:r>
            <a:r>
              <a:rPr lang="en-US" altLang="zh-CN" sz="2200" b="1"/>
              <a:t>ChannelFuture</a:t>
            </a:r>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p>
          <a:p>
            <a:pPr marL="285750" indent="-285750">
              <a:buFont typeface="Arial" pitchFamily="34" charset="0"/>
              <a:buChar char="•"/>
            </a:pPr>
            <a:r>
              <a:rPr lang="en-US" altLang="zh-CN" smtClean="0"/>
              <a:t>ChannelFuture </a:t>
            </a:r>
            <a:r>
              <a:rPr lang="en-US" altLang="zh-CN"/>
              <a:t>sync()</a:t>
            </a:r>
            <a:r>
              <a:rPr lang="zh-CN" altLang="en-US"/>
              <a:t>，等待异步操作执行完毕</a:t>
            </a:r>
            <a:endParaRPr lang="en-US" altLang="zh-CN" smtClean="0"/>
          </a:p>
        </p:txBody>
      </p:sp>
    </p:spTree>
    <p:extLst>
      <p:ext uri="{BB962C8B-B14F-4D97-AF65-F5344CB8AC3E}">
        <p14:creationId xmlns:p14="http://schemas.microsoft.com/office/powerpoint/2010/main" val="2048466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extLst>
      <p:ext uri="{BB962C8B-B14F-4D97-AF65-F5344CB8AC3E}">
        <p14:creationId xmlns:p14="http://schemas.microsoft.com/office/powerpoint/2010/main" val="1511123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700"/>
              <a:t>NioSocketChannel</a:t>
            </a:r>
            <a:r>
              <a:rPr lang="zh-CN" altLang="en-US" sz="1700"/>
              <a:t>，异步的客户端 </a:t>
            </a:r>
            <a:r>
              <a:rPr lang="en-US" altLang="zh-CN" sz="1700"/>
              <a:t>TCP Socket </a:t>
            </a:r>
            <a:r>
              <a:rPr lang="zh-CN" altLang="en-US" sz="1700"/>
              <a:t>连接。</a:t>
            </a:r>
          </a:p>
          <a:p>
            <a:pPr marL="285750" indent="-285750">
              <a:buFont typeface="Arial"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p>
          <a:p>
            <a:pPr marL="285750" indent="-285750">
              <a:buFont typeface="Arial" pitchFamily="34" charset="0"/>
              <a:buChar char="•"/>
            </a:pPr>
            <a:r>
              <a:rPr lang="en-US" altLang="zh-CN" sz="1700"/>
              <a:t>NioDatagramChannel</a:t>
            </a:r>
            <a:r>
              <a:rPr lang="zh-CN" altLang="en-US" sz="1700"/>
              <a:t>，异步的 </a:t>
            </a:r>
            <a:r>
              <a:rPr lang="en-US" altLang="zh-CN" sz="1700"/>
              <a:t>UDP </a:t>
            </a:r>
            <a:r>
              <a:rPr lang="zh-CN" altLang="en-US" sz="1700"/>
              <a:t>连接。</a:t>
            </a:r>
          </a:p>
          <a:p>
            <a:pPr marL="285750" indent="-285750">
              <a:buFont typeface="Arial" pitchFamily="34" charset="0"/>
              <a:buChar char="•"/>
            </a:pPr>
            <a:r>
              <a:rPr lang="en-US" altLang="zh-CN" sz="1700"/>
              <a:t>NioSctpChannel</a:t>
            </a:r>
            <a:r>
              <a:rPr lang="zh-CN" altLang="en-US" sz="1700"/>
              <a:t>，异步的客户端 </a:t>
            </a:r>
            <a:r>
              <a:rPr lang="en-US" altLang="zh-CN" sz="1700"/>
              <a:t>Sctp </a:t>
            </a:r>
            <a:r>
              <a:rPr lang="zh-CN" altLang="en-US" sz="1700"/>
              <a:t>连接。</a:t>
            </a:r>
          </a:p>
          <a:p>
            <a:pPr marL="285750" indent="-285750">
              <a:buFont typeface="Arial"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p>
          <a:p>
            <a:endParaRPr lang="zh-CN" altLang="en-US"/>
          </a:p>
        </p:txBody>
      </p:sp>
    </p:spTree>
    <p:extLst>
      <p:ext uri="{BB962C8B-B14F-4D97-AF65-F5344CB8AC3E}">
        <p14:creationId xmlns:p14="http://schemas.microsoft.com/office/powerpoint/2010/main" val="11642317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p>
          <a:p>
            <a:endParaRPr lang="en-US" altLang="zh-CN" smtClean="0"/>
          </a:p>
        </p:txBody>
      </p:sp>
    </p:spTree>
    <p:extLst>
      <p:ext uri="{BB962C8B-B14F-4D97-AF65-F5344CB8AC3E}">
        <p14:creationId xmlns:p14="http://schemas.microsoft.com/office/powerpoint/2010/main" val="103157358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extLst>
      <p:ext uri="{BB962C8B-B14F-4D97-AF65-F5344CB8AC3E}">
        <p14:creationId xmlns:p14="http://schemas.microsoft.com/office/powerpoint/2010/main" val="2515595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600"/>
              <a:t>ChannelInboundHandler </a:t>
            </a:r>
            <a:r>
              <a:rPr lang="zh-CN" altLang="en-US" sz="1600"/>
              <a:t>用于处理入站 </a:t>
            </a:r>
            <a:r>
              <a:rPr lang="en-US" altLang="zh-CN" sz="1600"/>
              <a:t>I/O </a:t>
            </a:r>
            <a:r>
              <a:rPr lang="zh-CN" altLang="en-US" sz="1600"/>
              <a:t>事件。</a:t>
            </a:r>
          </a:p>
          <a:p>
            <a:pPr marL="285750" indent="-285750">
              <a:buFont typeface="Arial"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itchFamily="34" charset="0"/>
              <a:buChar char="•"/>
            </a:pPr>
            <a:r>
              <a:rPr lang="en-US" altLang="zh-CN" sz="1600"/>
              <a:t>ChannelInboundHandlerAdapter </a:t>
            </a:r>
            <a:r>
              <a:rPr lang="zh-CN" altLang="en-US" sz="1600"/>
              <a:t>用于处理入站 </a:t>
            </a:r>
            <a:r>
              <a:rPr lang="en-US" altLang="zh-CN" sz="1600"/>
              <a:t>I/O </a:t>
            </a:r>
            <a:r>
              <a:rPr lang="zh-CN" altLang="en-US" sz="1600"/>
              <a:t>事件。</a:t>
            </a:r>
          </a:p>
          <a:p>
            <a:pPr marL="285750" indent="-285750">
              <a:buFont typeface="Arial" pitchFamily="34" charset="0"/>
              <a:buChar char="•"/>
            </a:pPr>
            <a:r>
              <a:rPr lang="en-US" altLang="zh-CN" sz="1600"/>
              <a:t>ChannelOutboundHandlerAdapter </a:t>
            </a:r>
            <a:r>
              <a:rPr lang="zh-CN" altLang="en-US" sz="1600"/>
              <a:t>用于处理出站 </a:t>
            </a:r>
            <a:r>
              <a:rPr lang="en-US" altLang="zh-CN" sz="1600"/>
              <a:t>I/O </a:t>
            </a:r>
            <a:r>
              <a:rPr lang="zh-CN" altLang="en-US" sz="1600"/>
              <a:t>操作。</a:t>
            </a:r>
          </a:p>
          <a:p>
            <a:pPr marL="285750" indent="-285750">
              <a:buFont typeface="Arial" pitchFamily="34" charset="0"/>
              <a:buChar char="•"/>
            </a:pPr>
            <a:r>
              <a:rPr lang="en-US" altLang="zh-CN" sz="1600"/>
              <a:t>ChannelDuplexHandler </a:t>
            </a:r>
            <a:r>
              <a:rPr lang="zh-CN" altLang="en-US" sz="1600"/>
              <a:t>用于处理入站和出站事件。</a:t>
            </a:r>
          </a:p>
          <a:p>
            <a:pPr marL="285750" indent="-285750">
              <a:buFont typeface="Arial" pitchFamily="34" charset="0"/>
              <a:buChar char="•"/>
            </a:pPr>
            <a:endParaRPr lang="zh-CN" altLang="en-US"/>
          </a:p>
        </p:txBody>
      </p:sp>
    </p:spTree>
    <p:extLst>
      <p:ext uri="{BB962C8B-B14F-4D97-AF65-F5344CB8AC3E}">
        <p14:creationId xmlns:p14="http://schemas.microsoft.com/office/powerpoint/2010/main" val="12317224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58745</TotalTime>
  <Words>28006</Words>
  <Application>Microsoft Office PowerPoint</Application>
  <PresentationFormat>自定义</PresentationFormat>
  <Paragraphs>2804</Paragraphs>
  <Slides>165</Slides>
  <Notes>164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165</vt:i4>
      </vt:variant>
    </vt:vector>
  </HeadingPairs>
  <TitlesOfParts>
    <vt:vector size="168" baseType="lpstr">
      <vt:lpstr>Office 主题</vt:lpstr>
      <vt:lpstr>包装程序外壳对象</vt:lpstr>
      <vt:lpstr>程序包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han</cp:lastModifiedBy>
  <cp:revision>3137</cp:revision>
  <dcterms:created xsi:type="dcterms:W3CDTF">2013-03-04T07:19:04Z</dcterms:created>
  <dcterms:modified xsi:type="dcterms:W3CDTF">2019-10-31T09:23:33Z</dcterms:modified>
</cp:coreProperties>
</file>